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0"/>
  </p:notesMasterIdLst>
  <p:sldIdLst>
    <p:sldId id="256" r:id="rId2"/>
    <p:sldId id="257" r:id="rId3"/>
    <p:sldId id="258" r:id="rId4"/>
    <p:sldId id="259" r:id="rId5"/>
    <p:sldId id="260" r:id="rId6"/>
    <p:sldId id="265"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Lst>
  <p:sldSz cx="9144000" cy="5143500" type="screen16x9"/>
  <p:notesSz cx="6858000" cy="9144000"/>
  <p:embeddedFontLst>
    <p:embeddedFont>
      <p:font typeface="Century Gothic" panose="020B0502020202020204" pitchFamily="34" charset="0"/>
      <p:regular r:id="rId41"/>
      <p:bold r:id="rId42"/>
      <p:italic r:id="rId43"/>
      <p:boldItalic r:id="rId44"/>
    </p:embeddedFont>
    <p:embeddedFont>
      <p:font typeface="Helvetica" panose="020B0604020202020204" pitchFamily="34" charset="0"/>
      <p:regular r:id="rId45"/>
      <p:bold r:id="rId46"/>
      <p:italic r:id="rId47"/>
      <p:boldItalic r:id="rId48"/>
    </p:embeddedFont>
    <p:embeddedFont>
      <p:font typeface="Lexend" panose="020B0604020202020204" charset="0"/>
      <p:regular r:id="rId49"/>
      <p:bold r:id="rId50"/>
    </p:embeddedFont>
    <p:embeddedFont>
      <p:font typeface="Wingdings 3" panose="05040102010807070707" pitchFamily="18" charset="2"/>
      <p:regular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15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18ca630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18ca630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132d4d686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132d4d686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32efa4d6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32efa4d6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32efa4d6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32efa4d6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3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132efa4d6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132efa4d6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132efa4d6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132efa4d6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13da9908e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13da9908e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3265f32b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23265f32b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132efa4d6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132efa4d6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32efa4d6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32efa4d6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132efa4d6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132efa4d6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118ca63082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118ca63082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132efa4d6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132efa4d6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132efa4d6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132efa4d6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281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132efa4d6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132efa4d6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23265f32b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23265f32b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13da9908e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13da9908e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da143b13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da143b13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1dd313e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1dd313e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da143b13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da143b13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069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132efa4d6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132efa4d6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906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1dd313e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1dd313e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84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118ca63082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118ca63082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1dd313e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1dd313e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24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1dd313e7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1dd313e7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11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118ca63082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118ca63082_0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118ca63082_0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118ca63082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18ca63082_0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18ca63082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13da9908e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13da9908e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132d4d686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132d4d686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132d4d68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132d4d68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263646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fr-FR"/>
              <a:t>Modifiez le style du titre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9229856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fr-FR"/>
              <a:t>Modifiez le style du titre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4912385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fr-FR"/>
              <a:t>Modifiez le style du titre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28690401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fr-FR"/>
              <a:t>Modifiez le style du titre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509A250-FF31-4206-8172-F9D3106AACB1}"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7956480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fr-FR"/>
              <a:t>Modifiez le style du titre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8491953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fr-FR"/>
              <a:t>Modifiez le style du titre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402504925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3808138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400417489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2639118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3346925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fr-FR"/>
              <a:t>Modifiez le style du titre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796027F-7875-4030-9381-8BD8C4F21935}" type="datetimeFigureOut">
              <a:rPr lang="en-US" dirty="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3694639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40849967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76898238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3399285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6369579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fr-FR"/>
              <a:t>Modifiez le style du titre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4509A250-FF31-4206-8172-F9D3106AACB1}" type="datetimeFigureOut">
              <a:rPr lang="en-US" dirty="0"/>
              <a:t>11/1/2023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172282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fr-FR"/>
              <a:t>Modifiez le style du titre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509A250-FF31-4206-8172-F9D3106AACB1}" type="datetimeFigureOut">
              <a:rPr lang="en-US" dirty="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9283025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t>11/1/2023</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6416377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perso.ens-lyon.fr/lise.vaudor/non-respect-des-hypotheses-du-modele-lineaire-anova-regression-cest-grave-docteur/"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1.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9.jp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50.png"/><Relationship Id="rId4" Type="http://schemas.openxmlformats.org/officeDocument/2006/relationships/image" Target="../media/image9.jp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9.jp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516012" y="1325975"/>
            <a:ext cx="8112000" cy="461700"/>
          </a:xfrm>
          <a:prstGeom prst="rect">
            <a:avLst/>
          </a:prstGeom>
          <a:solidFill>
            <a:srgbClr val="0C343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800" b="1" dirty="0">
                <a:solidFill>
                  <a:srgbClr val="FFFFFF"/>
                </a:solidFill>
                <a:latin typeface="Lexend"/>
                <a:ea typeface="Lexend"/>
                <a:cs typeface="Lexend"/>
                <a:sym typeface="Lexend"/>
              </a:rPr>
              <a:t>Détectez les faux billets avec Python</a:t>
            </a:r>
            <a:endParaRPr sz="1800" b="1" dirty="0">
              <a:solidFill>
                <a:srgbClr val="FFFFFF"/>
              </a:solidFill>
              <a:latin typeface="Lexend"/>
              <a:ea typeface="Lexend"/>
              <a:cs typeface="Lexend"/>
              <a:sym typeface="Lexend"/>
            </a:endParaRPr>
          </a:p>
        </p:txBody>
      </p:sp>
      <p:sp>
        <p:nvSpPr>
          <p:cNvPr id="55" name="Google Shape;55;p13"/>
          <p:cNvSpPr txBox="1"/>
          <p:nvPr/>
        </p:nvSpPr>
        <p:spPr>
          <a:xfrm>
            <a:off x="1082450" y="358550"/>
            <a:ext cx="6460500"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4400" dirty="0">
                <a:latin typeface="Lexend"/>
                <a:ea typeface="Lexend"/>
                <a:cs typeface="Lexend"/>
                <a:sym typeface="Lexend"/>
              </a:rPr>
              <a:t>PROJET 10</a:t>
            </a:r>
            <a:endParaRPr sz="4400" dirty="0">
              <a:latin typeface="Lexend"/>
              <a:ea typeface="Lexend"/>
              <a:cs typeface="Lexend"/>
              <a:sym typeface="Lexend"/>
            </a:endParaRPr>
          </a:p>
        </p:txBody>
      </p:sp>
      <p:pic>
        <p:nvPicPr>
          <p:cNvPr id="60" name="Google Shape;60;p13"/>
          <p:cNvPicPr preferRelativeResize="0"/>
          <p:nvPr/>
        </p:nvPicPr>
        <p:blipFill>
          <a:blip r:embed="rId3">
            <a:alphaModFix/>
          </a:blip>
          <a:stretch>
            <a:fillRect/>
          </a:stretch>
        </p:blipFill>
        <p:spPr>
          <a:xfrm>
            <a:off x="3023049" y="2003612"/>
            <a:ext cx="2994510" cy="2500348"/>
          </a:xfrm>
          <a:prstGeom prst="rect">
            <a:avLst/>
          </a:prstGeom>
          <a:noFill/>
          <a:ln>
            <a:noFill/>
          </a:ln>
        </p:spPr>
      </p:pic>
      <p:sp>
        <p:nvSpPr>
          <p:cNvPr id="11" name="Google Shape;57;p13">
            <a:extLst>
              <a:ext uri="{FF2B5EF4-FFF2-40B4-BE49-F238E27FC236}">
                <a16:creationId xmlns:a16="http://schemas.microsoft.com/office/drawing/2014/main" id="{4ECA77CE-AB70-4343-8B0B-A8D4686F78DF}"/>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1</a:t>
            </a:fld>
            <a:endParaRPr lang="fr" dirty="0">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4" name="Google Shape;184;p21"/>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86" name="Google Shape;186;p21"/>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187" name="Google Shape;187;p21"/>
          <p:cNvSpPr txBox="1"/>
          <p:nvPr/>
        </p:nvSpPr>
        <p:spPr>
          <a:xfrm>
            <a:off x="5678400" y="1682300"/>
            <a:ext cx="1975200" cy="1500600"/>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fr" sz="900">
                <a:latin typeface="Lexend"/>
                <a:ea typeface="Lexend"/>
                <a:cs typeface="Lexend"/>
                <a:sym typeface="Lexend"/>
              </a:rPr>
              <a:t>Les variables fortement corrélées</a:t>
            </a:r>
            <a:endParaRPr sz="900">
              <a:latin typeface="Lexend"/>
              <a:ea typeface="Lexend"/>
              <a:cs typeface="Lexend"/>
              <a:sym typeface="Lexend"/>
            </a:endParaRPr>
          </a:p>
          <a:p>
            <a:pPr marL="0" lvl="0" indent="0" algn="ctr" rtl="0">
              <a:spcBef>
                <a:spcPts val="0"/>
              </a:spcBef>
              <a:spcAft>
                <a:spcPts val="0"/>
              </a:spcAft>
              <a:buClr>
                <a:schemeClr val="dk1"/>
              </a:buClr>
              <a:buSzPts val="1100"/>
              <a:buFont typeface="Arial"/>
              <a:buNone/>
            </a:pPr>
            <a:endParaRPr sz="900">
              <a:latin typeface="Lexend"/>
              <a:ea typeface="Lexend"/>
              <a:cs typeface="Lexend"/>
              <a:sym typeface="Lexend"/>
            </a:endParaRPr>
          </a:p>
          <a:p>
            <a:pPr marL="0" lvl="0" indent="0" algn="l" rtl="0">
              <a:lnSpc>
                <a:spcPct val="150000"/>
              </a:lnSpc>
              <a:spcBef>
                <a:spcPts val="0"/>
              </a:spcBef>
              <a:spcAft>
                <a:spcPts val="0"/>
              </a:spcAft>
              <a:buClr>
                <a:schemeClr val="dk1"/>
              </a:buClr>
              <a:buSzPts val="1100"/>
              <a:buFont typeface="Arial"/>
              <a:buNone/>
            </a:pPr>
            <a:r>
              <a:rPr lang="fr" sz="900">
                <a:latin typeface="Lexend"/>
                <a:ea typeface="Lexend"/>
                <a:cs typeface="Lexend"/>
                <a:sym typeface="Lexend"/>
              </a:rPr>
              <a:t>is-genuine - Lenght = </a:t>
            </a:r>
            <a:r>
              <a:rPr lang="fr" sz="1100" b="1">
                <a:solidFill>
                  <a:srgbClr val="073763"/>
                </a:solidFill>
                <a:latin typeface="Lexend"/>
                <a:ea typeface="Lexend"/>
                <a:cs typeface="Lexend"/>
                <a:sym typeface="Lexend"/>
              </a:rPr>
              <a:t>0.85</a:t>
            </a:r>
            <a:endParaRPr sz="1100" b="1">
              <a:solidFill>
                <a:srgbClr val="073763"/>
              </a:solidFill>
              <a:latin typeface="Lexend"/>
              <a:ea typeface="Lexend"/>
              <a:cs typeface="Lexend"/>
              <a:sym typeface="Lexend"/>
            </a:endParaRPr>
          </a:p>
          <a:p>
            <a:pPr marL="0" lvl="0" indent="0" algn="l" rtl="0">
              <a:lnSpc>
                <a:spcPct val="150000"/>
              </a:lnSpc>
              <a:spcBef>
                <a:spcPts val="0"/>
              </a:spcBef>
              <a:spcAft>
                <a:spcPts val="0"/>
              </a:spcAft>
              <a:buClr>
                <a:schemeClr val="dk1"/>
              </a:buClr>
              <a:buSzPts val="1100"/>
              <a:buFont typeface="Arial"/>
              <a:buNone/>
            </a:pPr>
            <a:r>
              <a:rPr lang="fr" sz="900">
                <a:latin typeface="Lexend"/>
                <a:ea typeface="Lexend"/>
                <a:cs typeface="Lexend"/>
                <a:sym typeface="Lexend"/>
              </a:rPr>
              <a:t>is-genuine - margin_low </a:t>
            </a:r>
            <a:r>
              <a:rPr lang="fr" sz="1100" b="1">
                <a:solidFill>
                  <a:srgbClr val="073763"/>
                </a:solidFill>
                <a:latin typeface="Lexend"/>
                <a:ea typeface="Lexend"/>
                <a:cs typeface="Lexend"/>
                <a:sym typeface="Lexend"/>
              </a:rPr>
              <a:t>-0.78</a:t>
            </a:r>
            <a:endParaRPr sz="1100" b="1">
              <a:solidFill>
                <a:srgbClr val="073763"/>
              </a:solidFill>
              <a:latin typeface="Lexend"/>
              <a:ea typeface="Lexend"/>
              <a:cs typeface="Lexend"/>
              <a:sym typeface="Lexend"/>
            </a:endParaRPr>
          </a:p>
          <a:p>
            <a:pPr marL="0" lvl="0" indent="0" algn="l" rtl="0">
              <a:lnSpc>
                <a:spcPct val="150000"/>
              </a:lnSpc>
              <a:spcBef>
                <a:spcPts val="0"/>
              </a:spcBef>
              <a:spcAft>
                <a:spcPts val="0"/>
              </a:spcAft>
              <a:buClr>
                <a:schemeClr val="dk1"/>
              </a:buClr>
              <a:buSzPts val="1100"/>
              <a:buFont typeface="Arial"/>
              <a:buNone/>
            </a:pPr>
            <a:r>
              <a:rPr lang="fr" sz="900">
                <a:latin typeface="Lexend"/>
                <a:ea typeface="Lexend"/>
                <a:cs typeface="Lexend"/>
                <a:sym typeface="Lexend"/>
              </a:rPr>
              <a:t>Lenght - margin_low = </a:t>
            </a:r>
            <a:r>
              <a:rPr lang="fr" sz="1100" b="1">
                <a:solidFill>
                  <a:srgbClr val="073763"/>
                </a:solidFill>
                <a:latin typeface="Lexend"/>
                <a:ea typeface="Lexend"/>
                <a:cs typeface="Lexend"/>
                <a:sym typeface="Lexend"/>
              </a:rPr>
              <a:t>-0.67</a:t>
            </a:r>
            <a:endParaRPr sz="1100" b="1">
              <a:solidFill>
                <a:srgbClr val="073763"/>
              </a:solidFill>
              <a:latin typeface="Lexend"/>
              <a:ea typeface="Lexend"/>
              <a:cs typeface="Lexend"/>
              <a:sym typeface="Lexend"/>
            </a:endParaRPr>
          </a:p>
          <a:p>
            <a:pPr marL="0" lvl="0" indent="0" algn="ctr" rtl="0">
              <a:spcBef>
                <a:spcPts val="0"/>
              </a:spcBef>
              <a:spcAft>
                <a:spcPts val="0"/>
              </a:spcAft>
              <a:buNone/>
            </a:pPr>
            <a:endParaRPr sz="900">
              <a:latin typeface="Lexend"/>
              <a:ea typeface="Lexend"/>
              <a:cs typeface="Lexend"/>
              <a:sym typeface="Lexend"/>
            </a:endParaRPr>
          </a:p>
        </p:txBody>
      </p:sp>
      <p:sp>
        <p:nvSpPr>
          <p:cNvPr id="188" name="Google Shape;188;p21"/>
          <p:cNvSpPr txBox="1"/>
          <p:nvPr/>
        </p:nvSpPr>
        <p:spPr>
          <a:xfrm>
            <a:off x="4986841" y="3456183"/>
            <a:ext cx="4188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dirty="0">
                <a:solidFill>
                  <a:schemeClr val="accent3"/>
                </a:solidFill>
                <a:latin typeface="Lexend"/>
                <a:ea typeface="Lexend"/>
                <a:cs typeface="Lexend"/>
                <a:sym typeface="Lexend"/>
              </a:rPr>
              <a:t>'Length' permet de prédire la valeur de 'margin_low' </a:t>
            </a:r>
            <a:endParaRPr sz="1100" dirty="0">
              <a:solidFill>
                <a:schemeClr val="accent3"/>
              </a:solidFill>
              <a:latin typeface="Lexend"/>
              <a:ea typeface="Lexend"/>
              <a:cs typeface="Lexend"/>
              <a:sym typeface="Lexend"/>
            </a:endParaRPr>
          </a:p>
        </p:txBody>
      </p:sp>
      <p:sp>
        <p:nvSpPr>
          <p:cNvPr id="192" name="Google Shape;192;p21"/>
          <p:cNvSpPr txBox="1"/>
          <p:nvPr/>
        </p:nvSpPr>
        <p:spPr>
          <a:xfrm>
            <a:off x="0" y="1120973"/>
            <a:ext cx="82668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solidFill>
                  <a:srgbClr val="0B5394"/>
                </a:solidFill>
                <a:highlight>
                  <a:schemeClr val="lt1"/>
                </a:highlight>
                <a:latin typeface="Lexend"/>
                <a:ea typeface="Lexend"/>
                <a:cs typeface="Lexend"/>
                <a:sym typeface="Lexend"/>
              </a:rPr>
              <a:t>La matrice de corrélation </a:t>
            </a:r>
            <a:r>
              <a:rPr lang="fr" sz="1200" dirty="0">
                <a:solidFill>
                  <a:srgbClr val="0B5394"/>
                </a:solidFill>
                <a:highlight>
                  <a:schemeClr val="lt1"/>
                </a:highlight>
                <a:latin typeface="Lexend"/>
                <a:ea typeface="Lexend"/>
                <a:cs typeface="Lexend"/>
                <a:sym typeface="Lexend"/>
              </a:rPr>
              <a:t>indique</a:t>
            </a:r>
            <a:r>
              <a:rPr lang="fr" sz="900" dirty="0">
                <a:solidFill>
                  <a:srgbClr val="0B5394"/>
                </a:solidFill>
                <a:highlight>
                  <a:schemeClr val="lt1"/>
                </a:highlight>
                <a:latin typeface="Lexend"/>
                <a:ea typeface="Lexend"/>
                <a:cs typeface="Lexend"/>
                <a:sym typeface="Lexend"/>
              </a:rPr>
              <a:t> les valeurs de corrélation, qui mesurent le degré de relation linéaire entre chaque paire de variables. </a:t>
            </a:r>
            <a:endParaRPr sz="1000" dirty="0">
              <a:solidFill>
                <a:srgbClr val="0B5394"/>
              </a:solidFill>
              <a:latin typeface="Lexend"/>
              <a:ea typeface="Lexend"/>
              <a:cs typeface="Lexend"/>
              <a:sym typeface="Lexend"/>
            </a:endParaRPr>
          </a:p>
        </p:txBody>
      </p:sp>
      <p:sp>
        <p:nvSpPr>
          <p:cNvPr id="14" name="Google Shape;57;p13">
            <a:extLst>
              <a:ext uri="{FF2B5EF4-FFF2-40B4-BE49-F238E27FC236}">
                <a16:creationId xmlns:a16="http://schemas.microsoft.com/office/drawing/2014/main" id="{ADA4E5FB-B0F8-4AF1-8D70-4B8908B72F94}"/>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10</a:t>
            </a:fld>
            <a:endParaRPr lang="fr" dirty="0">
              <a:solidFill>
                <a:schemeClr val="dk2"/>
              </a:solidFill>
              <a:latin typeface="Arial"/>
              <a:ea typeface="Arial"/>
              <a:cs typeface="Arial"/>
              <a:sym typeface="Arial"/>
            </a:endParaRPr>
          </a:p>
        </p:txBody>
      </p:sp>
      <p:pic>
        <p:nvPicPr>
          <p:cNvPr id="3074" name="Picture 2">
            <a:extLst>
              <a:ext uri="{FF2B5EF4-FFF2-40B4-BE49-F238E27FC236}">
                <a16:creationId xmlns:a16="http://schemas.microsoft.com/office/drawing/2014/main" id="{FECD804F-D6FC-4EC9-A593-DCBC2E9BA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900" y="1877208"/>
            <a:ext cx="4573918" cy="286422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eur droit avec flèche 12">
            <a:extLst>
              <a:ext uri="{FF2B5EF4-FFF2-40B4-BE49-F238E27FC236}">
                <a16:creationId xmlns:a16="http://schemas.microsoft.com/office/drawing/2014/main" id="{6EB7E56D-9DF6-4EE4-A85E-9C7471F1813A}"/>
              </a:ext>
            </a:extLst>
          </p:cNvPr>
          <p:cNvCxnSpPr>
            <a:cxnSpLocks/>
          </p:cNvCxnSpPr>
          <p:nvPr/>
        </p:nvCxnSpPr>
        <p:spPr>
          <a:xfrm flipH="1" flipV="1">
            <a:off x="3286340" y="2117558"/>
            <a:ext cx="2392060" cy="454192"/>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4" name="Connecteur droit avec flèche 33">
            <a:extLst>
              <a:ext uri="{FF2B5EF4-FFF2-40B4-BE49-F238E27FC236}">
                <a16:creationId xmlns:a16="http://schemas.microsoft.com/office/drawing/2014/main" id="{BE82A5B7-0AD0-4D53-B1C3-CDCD5E1BBCEB}"/>
              </a:ext>
            </a:extLst>
          </p:cNvPr>
          <p:cNvCxnSpPr>
            <a:cxnSpLocks/>
          </p:cNvCxnSpPr>
          <p:nvPr/>
        </p:nvCxnSpPr>
        <p:spPr>
          <a:xfrm flipH="1">
            <a:off x="1051904" y="2323814"/>
            <a:ext cx="4626496" cy="2076306"/>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Connecteur droit avec flèche 36">
            <a:extLst>
              <a:ext uri="{FF2B5EF4-FFF2-40B4-BE49-F238E27FC236}">
                <a16:creationId xmlns:a16="http://schemas.microsoft.com/office/drawing/2014/main" id="{5316746E-90AA-4588-9F2F-D3A989381ADF}"/>
              </a:ext>
            </a:extLst>
          </p:cNvPr>
          <p:cNvCxnSpPr>
            <a:cxnSpLocks/>
          </p:cNvCxnSpPr>
          <p:nvPr/>
        </p:nvCxnSpPr>
        <p:spPr>
          <a:xfrm flipH="1">
            <a:off x="3286340" y="2839453"/>
            <a:ext cx="2392060" cy="1560667"/>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41" name="Google Shape;199;p22">
            <a:extLst>
              <a:ext uri="{FF2B5EF4-FFF2-40B4-BE49-F238E27FC236}">
                <a16:creationId xmlns:a16="http://schemas.microsoft.com/office/drawing/2014/main" id="{12D3404E-1D82-437F-A328-FBD43ECCB591}"/>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Descriptive</a:t>
            </a:r>
            <a:endParaRPr sz="2800" dirty="0">
              <a:solidFill>
                <a:schemeClr val="dk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7"/>
                                        </p:tgtEl>
                                        <p:attrNameLst>
                                          <p:attrName>style.visibility</p:attrName>
                                        </p:attrNameLst>
                                      </p:cBhvr>
                                      <p:to>
                                        <p:strVal val="visible"/>
                                      </p:to>
                                    </p:set>
                                    <p:animEffect transition="in" filter="fade">
                                      <p:cBhvr>
                                        <p:cTn id="26" dur="1000"/>
                                        <p:tgtEl>
                                          <p:spTgt spid="187"/>
                                        </p:tgtEl>
                                      </p:cBhvr>
                                    </p:animEffect>
                                    <p:anim calcmode="lin" valueType="num">
                                      <p:cBhvr>
                                        <p:cTn id="27" dur="1000" fill="hold"/>
                                        <p:tgtEl>
                                          <p:spTgt spid="187"/>
                                        </p:tgtEl>
                                        <p:attrNameLst>
                                          <p:attrName>ppt_x</p:attrName>
                                        </p:attrNameLst>
                                      </p:cBhvr>
                                      <p:tavLst>
                                        <p:tav tm="0">
                                          <p:val>
                                            <p:strVal val="#ppt_x"/>
                                          </p:val>
                                        </p:tav>
                                        <p:tav tm="100000">
                                          <p:val>
                                            <p:strVal val="#ppt_x"/>
                                          </p:val>
                                        </p:tav>
                                      </p:tavLst>
                                    </p:anim>
                                    <p:anim calcmode="lin" valueType="num">
                                      <p:cBhvr>
                                        <p:cTn id="28"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1" name="Google Shape;211;p23"/>
          <p:cNvSpPr txBox="1"/>
          <p:nvPr/>
        </p:nvSpPr>
        <p:spPr>
          <a:xfrm>
            <a:off x="1786067" y="558487"/>
            <a:ext cx="4872770" cy="86017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Résumé de l’analyse descriptive</a:t>
            </a:r>
            <a:endParaRPr sz="2800" dirty="0">
              <a:solidFill>
                <a:schemeClr val="dk1"/>
              </a:solidFill>
              <a:latin typeface="Lexend"/>
              <a:ea typeface="Lexend"/>
              <a:cs typeface="Lexend"/>
              <a:sym typeface="Lexend"/>
            </a:endParaRPr>
          </a:p>
        </p:txBody>
      </p:sp>
      <p:pic>
        <p:nvPicPr>
          <p:cNvPr id="212" name="Google Shape;212;p23"/>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213" name="Google Shape;213;p23"/>
          <p:cNvSpPr txBox="1"/>
          <p:nvPr/>
        </p:nvSpPr>
        <p:spPr>
          <a:xfrm>
            <a:off x="3650700" y="2199500"/>
            <a:ext cx="3515400" cy="23852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dirty="0">
                <a:solidFill>
                  <a:srgbClr val="073763"/>
                </a:solidFill>
                <a:latin typeface="Lexend"/>
                <a:ea typeface="Lexend"/>
                <a:cs typeface="Lexend"/>
                <a:sym typeface="Lexend"/>
              </a:rPr>
              <a:t>Le dataset contient des valeurs aberrantes, des valeurs nulles (37 dans la variable ‘Margin_Low’)</a:t>
            </a:r>
          </a:p>
          <a:p>
            <a:pPr marL="0" lvl="0" indent="0" algn="l" rtl="0">
              <a:spcBef>
                <a:spcPts val="0"/>
              </a:spcBef>
              <a:spcAft>
                <a:spcPts val="0"/>
              </a:spcAft>
              <a:buNone/>
            </a:pPr>
            <a:endParaRPr lang="f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La répartition des vrais/faux billets est un peu inégale 67%/33%.</a:t>
            </a:r>
            <a:endParaRPr sz="1300" dirty="0">
              <a:solidFill>
                <a:srgbClr val="073763"/>
              </a:solidFill>
              <a:latin typeface="Lexend"/>
              <a:ea typeface="Lexend"/>
              <a:cs typeface="Lexend"/>
              <a:sym typeface="Lexend"/>
            </a:endParaRPr>
          </a:p>
          <a:p>
            <a:pPr marL="0" lvl="0" indent="0" algn="l" rtl="0">
              <a:spcBef>
                <a:spcPts val="0"/>
              </a:spcBef>
              <a:spcAft>
                <a:spcPts val="0"/>
              </a:spcAft>
              <a:buNone/>
            </a:pPr>
            <a:endParaRP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Les corrélations semblent être bien établies.</a:t>
            </a:r>
          </a:p>
          <a:p>
            <a:pPr marL="0" lvl="0" indent="0" algn="l" rtl="0">
              <a:spcBef>
                <a:spcPts val="0"/>
              </a:spcBef>
              <a:spcAft>
                <a:spcPts val="0"/>
              </a:spcAft>
              <a:buNone/>
            </a:pPr>
            <a:endParaRPr lang="f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Length et Margin Low.</a:t>
            </a:r>
            <a:endParaRPr sz="1300" dirty="0">
              <a:solidFill>
                <a:srgbClr val="073763"/>
              </a:solidFill>
              <a:latin typeface="Lexend"/>
              <a:ea typeface="Lexend"/>
              <a:cs typeface="Lexend"/>
              <a:sym typeface="Lexend"/>
            </a:endParaRPr>
          </a:p>
        </p:txBody>
      </p:sp>
      <p:sp>
        <p:nvSpPr>
          <p:cNvPr id="214" name="Google Shape;214;p23"/>
          <p:cNvSpPr txBox="1"/>
          <p:nvPr/>
        </p:nvSpPr>
        <p:spPr>
          <a:xfrm>
            <a:off x="2305002" y="1617423"/>
            <a:ext cx="3834900" cy="393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400">
                <a:solidFill>
                  <a:schemeClr val="dk1"/>
                </a:solidFill>
                <a:highlight>
                  <a:schemeClr val="lt1"/>
                </a:highlight>
                <a:latin typeface="Lexend"/>
                <a:ea typeface="Lexend"/>
                <a:cs typeface="Lexend"/>
                <a:sym typeface="Lexend"/>
              </a:rPr>
              <a:t>La description des données nous indique :</a:t>
            </a:r>
            <a:endParaRPr sz="1400">
              <a:solidFill>
                <a:schemeClr val="dk1"/>
              </a:solidFill>
              <a:latin typeface="Lexend"/>
              <a:ea typeface="Lexend"/>
              <a:cs typeface="Lexend"/>
              <a:sym typeface="Lexend"/>
            </a:endParaRPr>
          </a:p>
        </p:txBody>
      </p:sp>
      <p:pic>
        <p:nvPicPr>
          <p:cNvPr id="215" name="Google Shape;215;p23"/>
          <p:cNvPicPr preferRelativeResize="0"/>
          <p:nvPr/>
        </p:nvPicPr>
        <p:blipFill>
          <a:blip r:embed="rId4">
            <a:alphaModFix/>
          </a:blip>
          <a:stretch>
            <a:fillRect/>
          </a:stretch>
        </p:blipFill>
        <p:spPr>
          <a:xfrm>
            <a:off x="319075" y="2250232"/>
            <a:ext cx="2668488" cy="2668488"/>
          </a:xfrm>
          <a:prstGeom prst="rect">
            <a:avLst/>
          </a:prstGeom>
          <a:noFill/>
          <a:ln>
            <a:noFill/>
          </a:ln>
        </p:spPr>
      </p:pic>
      <p:pic>
        <p:nvPicPr>
          <p:cNvPr id="216" name="Google Shape;216;p23"/>
          <p:cNvPicPr preferRelativeResize="0"/>
          <p:nvPr/>
        </p:nvPicPr>
        <p:blipFill>
          <a:blip r:embed="rId5">
            <a:alphaModFix amt="20000"/>
          </a:blip>
          <a:stretch>
            <a:fillRect/>
          </a:stretch>
        </p:blipFill>
        <p:spPr>
          <a:xfrm>
            <a:off x="6761425" y="0"/>
            <a:ext cx="2382577" cy="1539251"/>
          </a:xfrm>
          <a:prstGeom prst="rect">
            <a:avLst/>
          </a:prstGeom>
          <a:noFill/>
          <a:ln>
            <a:noFill/>
          </a:ln>
        </p:spPr>
      </p:pic>
      <p:sp>
        <p:nvSpPr>
          <p:cNvPr id="10" name="Google Shape;57;p13">
            <a:extLst>
              <a:ext uri="{FF2B5EF4-FFF2-40B4-BE49-F238E27FC236}">
                <a16:creationId xmlns:a16="http://schemas.microsoft.com/office/drawing/2014/main" id="{389250BB-C73E-435B-A9F4-D589FFB8769A}"/>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11</a:t>
            </a:fld>
            <a:endParaRPr lang="fr" dirty="0">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1000"/>
                                        <p:tgtEl>
                                          <p:spTgt spid="213"/>
                                        </p:tgtEl>
                                        <p:attrNameLst>
                                          <p:attrName>ppt_w</p:attrName>
                                        </p:attrNameLst>
                                      </p:cBhvr>
                                      <p:tavLst>
                                        <p:tav tm="0">
                                          <p:val>
                                            <p:strVal val="0"/>
                                          </p:val>
                                        </p:tav>
                                        <p:tav tm="100000">
                                          <p:val>
                                            <p:strVal val="#ppt_w"/>
                                          </p:val>
                                        </p:tav>
                                      </p:tavLst>
                                    </p:anim>
                                    <p:anim calcmode="lin" valueType="num">
                                      <p:cBhvr additive="base">
                                        <p:cTn id="8" dur="1000"/>
                                        <p:tgtEl>
                                          <p:spTgt spid="21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9;p22">
            <a:extLst>
              <a:ext uri="{FF2B5EF4-FFF2-40B4-BE49-F238E27FC236}">
                <a16:creationId xmlns:a16="http://schemas.microsoft.com/office/drawing/2014/main" id="{623E5A47-70B9-4451-87E8-FF847A055409}"/>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Exploratoire</a:t>
            </a:r>
            <a:endParaRPr sz="2800" dirty="0">
              <a:solidFill>
                <a:schemeClr val="dk1"/>
              </a:solidFill>
              <a:latin typeface="Lexend"/>
              <a:ea typeface="Lexend"/>
              <a:cs typeface="Lexend"/>
              <a:sym typeface="Lexend"/>
            </a:endParaRPr>
          </a:p>
        </p:txBody>
      </p:sp>
      <p:sp>
        <p:nvSpPr>
          <p:cNvPr id="5" name="Google Shape;192;p21">
            <a:extLst>
              <a:ext uri="{FF2B5EF4-FFF2-40B4-BE49-F238E27FC236}">
                <a16:creationId xmlns:a16="http://schemas.microsoft.com/office/drawing/2014/main" id="{2BB38DCE-88B4-4962-88D9-C14F69B34FB6}"/>
              </a:ext>
            </a:extLst>
          </p:cNvPr>
          <p:cNvSpPr txBox="1"/>
          <p:nvPr/>
        </p:nvSpPr>
        <p:spPr>
          <a:xfrm>
            <a:off x="0" y="1120973"/>
            <a:ext cx="8266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solidFill>
                  <a:srgbClr val="0B5394"/>
                </a:solidFill>
                <a:highlight>
                  <a:schemeClr val="lt1"/>
                </a:highlight>
                <a:latin typeface="Lexend"/>
                <a:ea typeface="Lexend"/>
                <a:cs typeface="Lexend"/>
                <a:sym typeface="Lexend"/>
              </a:rPr>
              <a:t>Test Shapiro-Wilk : </a:t>
            </a:r>
            <a:r>
              <a:rPr lang="fr-FR" sz="900" dirty="0">
                <a:solidFill>
                  <a:srgbClr val="0B5394"/>
                </a:solidFill>
                <a:highlight>
                  <a:schemeClr val="lt1"/>
                </a:highlight>
                <a:latin typeface="Lexend"/>
                <a:ea typeface="Lexend"/>
                <a:cs typeface="Lexend"/>
                <a:sym typeface="Lexend"/>
              </a:rPr>
              <a:t>Test</a:t>
            </a:r>
            <a:r>
              <a:rPr lang="fr" sz="900" dirty="0">
                <a:solidFill>
                  <a:srgbClr val="0B5394"/>
                </a:solidFill>
                <a:highlight>
                  <a:schemeClr val="lt1"/>
                </a:highlight>
                <a:latin typeface="Lexend"/>
                <a:ea typeface="Lexend"/>
                <a:cs typeface="Lexend"/>
                <a:sym typeface="Lexend"/>
              </a:rPr>
              <a:t> de la </a:t>
            </a:r>
            <a:r>
              <a:rPr lang="fr" dirty="0">
                <a:solidFill>
                  <a:srgbClr val="0B5394"/>
                </a:solidFill>
                <a:highlight>
                  <a:schemeClr val="lt1"/>
                </a:highlight>
                <a:latin typeface="Lexend"/>
                <a:ea typeface="Lexend"/>
                <a:cs typeface="Lexend"/>
                <a:sym typeface="Lexend"/>
              </a:rPr>
              <a:t>normalité</a:t>
            </a:r>
            <a:r>
              <a:rPr lang="fr" sz="900" dirty="0">
                <a:solidFill>
                  <a:srgbClr val="0B5394"/>
                </a:solidFill>
                <a:highlight>
                  <a:schemeClr val="lt1"/>
                </a:highlight>
                <a:latin typeface="Lexend"/>
                <a:ea typeface="Lexend"/>
                <a:cs typeface="Lexend"/>
                <a:sym typeface="Lexend"/>
              </a:rPr>
              <a:t> des distributions. </a:t>
            </a:r>
            <a:endParaRPr sz="1000" dirty="0">
              <a:solidFill>
                <a:srgbClr val="0B5394"/>
              </a:solidFill>
              <a:latin typeface="Lexend"/>
              <a:ea typeface="Lexend"/>
              <a:cs typeface="Lexend"/>
              <a:sym typeface="Lexend"/>
            </a:endParaRPr>
          </a:p>
        </p:txBody>
      </p:sp>
      <p:pic>
        <p:nvPicPr>
          <p:cNvPr id="7" name="Image 6">
            <a:extLst>
              <a:ext uri="{FF2B5EF4-FFF2-40B4-BE49-F238E27FC236}">
                <a16:creationId xmlns:a16="http://schemas.microsoft.com/office/drawing/2014/main" id="{67C2D72B-0CE5-47AF-B39E-5307C3E6EB6A}"/>
              </a:ext>
            </a:extLst>
          </p:cNvPr>
          <p:cNvPicPr>
            <a:picLocks noChangeAspect="1"/>
          </p:cNvPicPr>
          <p:nvPr/>
        </p:nvPicPr>
        <p:blipFill>
          <a:blip r:embed="rId2"/>
          <a:stretch>
            <a:fillRect/>
          </a:stretch>
        </p:blipFill>
        <p:spPr>
          <a:xfrm>
            <a:off x="270825" y="2069970"/>
            <a:ext cx="3566986" cy="2746481"/>
          </a:xfrm>
          <a:prstGeom prst="rect">
            <a:avLst/>
          </a:prstGeom>
        </p:spPr>
      </p:pic>
      <p:sp>
        <p:nvSpPr>
          <p:cNvPr id="10" name="Rectangle 9">
            <a:extLst>
              <a:ext uri="{FF2B5EF4-FFF2-40B4-BE49-F238E27FC236}">
                <a16:creationId xmlns:a16="http://schemas.microsoft.com/office/drawing/2014/main" id="{01794F18-E24F-406D-B837-DD01118E0D9A}"/>
              </a:ext>
            </a:extLst>
          </p:cNvPr>
          <p:cNvSpPr/>
          <p:nvPr/>
        </p:nvSpPr>
        <p:spPr>
          <a:xfrm>
            <a:off x="270825" y="3752211"/>
            <a:ext cx="1457858" cy="54778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11EC1DC8-9F26-4152-9FF8-D952C6ED1E42}"/>
              </a:ext>
            </a:extLst>
          </p:cNvPr>
          <p:cNvSpPr/>
          <p:nvPr/>
        </p:nvSpPr>
        <p:spPr>
          <a:xfrm>
            <a:off x="270825" y="4299992"/>
            <a:ext cx="2946260" cy="5406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191D8C35-7EF2-4E88-93E5-7DFC36F015DA}"/>
              </a:ext>
            </a:extLst>
          </p:cNvPr>
          <p:cNvCxnSpPr>
            <a:cxnSpLocks/>
          </p:cNvCxnSpPr>
          <p:nvPr/>
        </p:nvCxnSpPr>
        <p:spPr>
          <a:xfrm flipH="1">
            <a:off x="1743955" y="2398655"/>
            <a:ext cx="3582258" cy="162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3A6B7A28-5601-4C76-BB5B-4F26D1490943}"/>
              </a:ext>
            </a:extLst>
          </p:cNvPr>
          <p:cNvCxnSpPr>
            <a:cxnSpLocks/>
          </p:cNvCxnSpPr>
          <p:nvPr/>
        </p:nvCxnSpPr>
        <p:spPr>
          <a:xfrm flipH="1">
            <a:off x="3217085" y="3752211"/>
            <a:ext cx="2182547" cy="616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Google Shape;140;p18">
            <a:extLst>
              <a:ext uri="{FF2B5EF4-FFF2-40B4-BE49-F238E27FC236}">
                <a16:creationId xmlns:a16="http://schemas.microsoft.com/office/drawing/2014/main" id="{B5FE9148-5615-47FF-ABCD-8FA51316E676}"/>
              </a:ext>
            </a:extLst>
          </p:cNvPr>
          <p:cNvSpPr txBox="1"/>
          <p:nvPr/>
        </p:nvSpPr>
        <p:spPr>
          <a:xfrm>
            <a:off x="5424845" y="2098505"/>
            <a:ext cx="1975200" cy="461635"/>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latin typeface="Lexend"/>
                <a:ea typeface="Lexend"/>
                <a:cs typeface="Lexend"/>
                <a:sym typeface="Lexend"/>
              </a:rPr>
              <a:t>Diagonal, Height left et Height Right suivent une loi normale</a:t>
            </a:r>
            <a:endParaRPr sz="900" dirty="0">
              <a:latin typeface="Lexend"/>
              <a:ea typeface="Lexend"/>
              <a:cs typeface="Lexend"/>
              <a:sym typeface="Lexend"/>
            </a:endParaRPr>
          </a:p>
        </p:txBody>
      </p:sp>
      <p:sp>
        <p:nvSpPr>
          <p:cNvPr id="21" name="Google Shape;140;p18">
            <a:extLst>
              <a:ext uri="{FF2B5EF4-FFF2-40B4-BE49-F238E27FC236}">
                <a16:creationId xmlns:a16="http://schemas.microsoft.com/office/drawing/2014/main" id="{C2D0CD6D-17B7-4D2E-B537-9EDAAC347E46}"/>
              </a:ext>
            </a:extLst>
          </p:cNvPr>
          <p:cNvSpPr txBox="1"/>
          <p:nvPr/>
        </p:nvSpPr>
        <p:spPr>
          <a:xfrm>
            <a:off x="5503286" y="3521393"/>
            <a:ext cx="1975200" cy="600134"/>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latin typeface="Lexend"/>
                <a:ea typeface="Lexend"/>
                <a:cs typeface="Lexend"/>
                <a:sym typeface="Lexend"/>
              </a:rPr>
              <a:t>Margin Low, Margin Up et Length ne suivent pas une loi normale</a:t>
            </a:r>
            <a:endParaRPr sz="900" dirty="0">
              <a:latin typeface="Lexend"/>
              <a:ea typeface="Lexend"/>
              <a:cs typeface="Lexend"/>
              <a:sym typeface="Lexend"/>
            </a:endParaRPr>
          </a:p>
        </p:txBody>
      </p:sp>
    </p:spTree>
    <p:extLst>
      <p:ext uri="{BB962C8B-B14F-4D97-AF65-F5344CB8AC3E}">
        <p14:creationId xmlns:p14="http://schemas.microsoft.com/office/powerpoint/2010/main" val="377573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2;p21">
            <a:extLst>
              <a:ext uri="{FF2B5EF4-FFF2-40B4-BE49-F238E27FC236}">
                <a16:creationId xmlns:a16="http://schemas.microsoft.com/office/drawing/2014/main" id="{2BB38DCE-88B4-4962-88D9-C14F69B34FB6}"/>
              </a:ext>
            </a:extLst>
          </p:cNvPr>
          <p:cNvSpPr txBox="1"/>
          <p:nvPr/>
        </p:nvSpPr>
        <p:spPr>
          <a:xfrm>
            <a:off x="0" y="1120973"/>
            <a:ext cx="82668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dirty="0">
                <a:solidFill>
                  <a:srgbClr val="0B5394"/>
                </a:solidFill>
                <a:highlight>
                  <a:schemeClr val="lt1"/>
                </a:highlight>
                <a:latin typeface="Lexend"/>
                <a:ea typeface="Lexend"/>
                <a:cs typeface="Lexend"/>
                <a:sym typeface="Lexend"/>
              </a:rPr>
              <a:t>Test de l’égalité des variances sur une distribution normale: Test de LEVENE </a:t>
            </a:r>
            <a:endParaRPr sz="1600" dirty="0">
              <a:solidFill>
                <a:srgbClr val="0B5394"/>
              </a:solidFill>
              <a:latin typeface="Lexend"/>
              <a:ea typeface="Lexend"/>
              <a:cs typeface="Lexend"/>
              <a:sym typeface="Lexend"/>
            </a:endParaRPr>
          </a:p>
        </p:txBody>
      </p:sp>
      <p:pic>
        <p:nvPicPr>
          <p:cNvPr id="8" name="Image 7">
            <a:extLst>
              <a:ext uri="{FF2B5EF4-FFF2-40B4-BE49-F238E27FC236}">
                <a16:creationId xmlns:a16="http://schemas.microsoft.com/office/drawing/2014/main" id="{564CE044-72B6-4E99-B9B3-140A2D871BFC}"/>
              </a:ext>
            </a:extLst>
          </p:cNvPr>
          <p:cNvPicPr>
            <a:picLocks noChangeAspect="1"/>
          </p:cNvPicPr>
          <p:nvPr/>
        </p:nvPicPr>
        <p:blipFill>
          <a:blip r:embed="rId2"/>
          <a:stretch>
            <a:fillRect/>
          </a:stretch>
        </p:blipFill>
        <p:spPr>
          <a:xfrm>
            <a:off x="159576" y="1767444"/>
            <a:ext cx="4957088" cy="3026433"/>
          </a:xfrm>
          <a:prstGeom prst="rect">
            <a:avLst/>
          </a:prstGeom>
        </p:spPr>
      </p:pic>
      <p:cxnSp>
        <p:nvCxnSpPr>
          <p:cNvPr id="15" name="Connecteur droit avec flèche 14">
            <a:extLst>
              <a:ext uri="{FF2B5EF4-FFF2-40B4-BE49-F238E27FC236}">
                <a16:creationId xmlns:a16="http://schemas.microsoft.com/office/drawing/2014/main" id="{814E2BB2-F339-44CD-83AB-B54D3A8273D3}"/>
              </a:ext>
            </a:extLst>
          </p:cNvPr>
          <p:cNvCxnSpPr>
            <a:cxnSpLocks/>
          </p:cNvCxnSpPr>
          <p:nvPr/>
        </p:nvCxnSpPr>
        <p:spPr>
          <a:xfrm flipH="1">
            <a:off x="4652682" y="2521324"/>
            <a:ext cx="1653990" cy="55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1D8479AA-B459-49FC-828B-17E4B781503B}"/>
              </a:ext>
            </a:extLst>
          </p:cNvPr>
          <p:cNvCxnSpPr>
            <a:cxnSpLocks/>
          </p:cNvCxnSpPr>
          <p:nvPr/>
        </p:nvCxnSpPr>
        <p:spPr>
          <a:xfrm flipH="1" flipV="1">
            <a:off x="4901453" y="3550024"/>
            <a:ext cx="1331259" cy="491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40;p18">
            <a:extLst>
              <a:ext uri="{FF2B5EF4-FFF2-40B4-BE49-F238E27FC236}">
                <a16:creationId xmlns:a16="http://schemas.microsoft.com/office/drawing/2014/main" id="{93A018C6-F177-452A-8DC4-A7DF78002EF7}"/>
              </a:ext>
            </a:extLst>
          </p:cNvPr>
          <p:cNvSpPr txBox="1"/>
          <p:nvPr/>
        </p:nvSpPr>
        <p:spPr>
          <a:xfrm>
            <a:off x="6343124" y="2290506"/>
            <a:ext cx="1975200" cy="553968"/>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200" dirty="0">
                <a:latin typeface="Lexend"/>
                <a:ea typeface="Lexend"/>
                <a:cs typeface="Lexend"/>
                <a:sym typeface="Lexend"/>
              </a:rPr>
              <a:t>Diagonal, Height left et Height Right</a:t>
            </a:r>
            <a:endParaRPr sz="1200" dirty="0">
              <a:latin typeface="Lexend"/>
              <a:ea typeface="Lexend"/>
              <a:cs typeface="Lexend"/>
              <a:sym typeface="Lexend"/>
            </a:endParaRPr>
          </a:p>
        </p:txBody>
      </p:sp>
      <p:sp>
        <p:nvSpPr>
          <p:cNvPr id="24" name="Google Shape;140;p18">
            <a:extLst>
              <a:ext uri="{FF2B5EF4-FFF2-40B4-BE49-F238E27FC236}">
                <a16:creationId xmlns:a16="http://schemas.microsoft.com/office/drawing/2014/main" id="{4DC7CEC4-9E75-4793-894C-FF7545049092}"/>
              </a:ext>
            </a:extLst>
          </p:cNvPr>
          <p:cNvSpPr txBox="1"/>
          <p:nvPr/>
        </p:nvSpPr>
        <p:spPr>
          <a:xfrm>
            <a:off x="6343124" y="3765037"/>
            <a:ext cx="1975200" cy="553968"/>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200" dirty="0">
                <a:latin typeface="Lexend"/>
                <a:ea typeface="Lexend"/>
                <a:cs typeface="Lexend"/>
                <a:sym typeface="Lexend"/>
              </a:rPr>
              <a:t>Margin Low, Margin Up et Length</a:t>
            </a:r>
            <a:endParaRPr sz="1200" dirty="0">
              <a:latin typeface="Lexend"/>
              <a:ea typeface="Lexend"/>
              <a:cs typeface="Lexend"/>
              <a:sym typeface="Lexend"/>
            </a:endParaRPr>
          </a:p>
        </p:txBody>
      </p:sp>
      <p:sp>
        <p:nvSpPr>
          <p:cNvPr id="25" name="Google Shape;199;p22">
            <a:extLst>
              <a:ext uri="{FF2B5EF4-FFF2-40B4-BE49-F238E27FC236}">
                <a16:creationId xmlns:a16="http://schemas.microsoft.com/office/drawing/2014/main" id="{52EBE260-E998-4E39-AC84-D43FE4971AEB}"/>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Exploratoire</a:t>
            </a:r>
            <a:endParaRPr sz="2800" dirty="0">
              <a:solidFill>
                <a:schemeClr val="dk1"/>
              </a:solidFill>
              <a:latin typeface="Lexend"/>
              <a:ea typeface="Lexend"/>
              <a:cs typeface="Lexend"/>
              <a:sym typeface="Lexend"/>
            </a:endParaRPr>
          </a:p>
        </p:txBody>
      </p:sp>
    </p:spTree>
    <p:extLst>
      <p:ext uri="{BB962C8B-B14F-4D97-AF65-F5344CB8AC3E}">
        <p14:creationId xmlns:p14="http://schemas.microsoft.com/office/powerpoint/2010/main" val="344116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2;p21">
            <a:extLst>
              <a:ext uri="{FF2B5EF4-FFF2-40B4-BE49-F238E27FC236}">
                <a16:creationId xmlns:a16="http://schemas.microsoft.com/office/drawing/2014/main" id="{2BB38DCE-88B4-4962-88D9-C14F69B34FB6}"/>
              </a:ext>
            </a:extLst>
          </p:cNvPr>
          <p:cNvSpPr txBox="1"/>
          <p:nvPr/>
        </p:nvSpPr>
        <p:spPr>
          <a:xfrm>
            <a:off x="0" y="1120973"/>
            <a:ext cx="82668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dirty="0">
                <a:solidFill>
                  <a:srgbClr val="0B5394"/>
                </a:solidFill>
                <a:highlight>
                  <a:schemeClr val="lt1"/>
                </a:highlight>
                <a:latin typeface="Lexend"/>
                <a:ea typeface="Lexend"/>
                <a:cs typeface="Lexend"/>
                <a:sym typeface="Lexend"/>
              </a:rPr>
              <a:t>Test de l’égalité des variances sur une distribution normale: Test de LEVENE </a:t>
            </a:r>
            <a:endParaRPr sz="1600" dirty="0">
              <a:solidFill>
                <a:srgbClr val="0B5394"/>
              </a:solidFill>
              <a:latin typeface="Lexend"/>
              <a:ea typeface="Lexend"/>
              <a:cs typeface="Lexend"/>
              <a:sym typeface="Lexend"/>
            </a:endParaRPr>
          </a:p>
        </p:txBody>
      </p:sp>
      <p:cxnSp>
        <p:nvCxnSpPr>
          <p:cNvPr id="15" name="Connecteur droit avec flèche 14">
            <a:extLst>
              <a:ext uri="{FF2B5EF4-FFF2-40B4-BE49-F238E27FC236}">
                <a16:creationId xmlns:a16="http://schemas.microsoft.com/office/drawing/2014/main" id="{814E2BB2-F339-44CD-83AB-B54D3A8273D3}"/>
              </a:ext>
            </a:extLst>
          </p:cNvPr>
          <p:cNvCxnSpPr>
            <a:cxnSpLocks/>
          </p:cNvCxnSpPr>
          <p:nvPr/>
        </p:nvCxnSpPr>
        <p:spPr>
          <a:xfrm flipH="1">
            <a:off x="4567911" y="2458846"/>
            <a:ext cx="157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1D8479AA-B459-49FC-828B-17E4B781503B}"/>
              </a:ext>
            </a:extLst>
          </p:cNvPr>
          <p:cNvCxnSpPr>
            <a:cxnSpLocks/>
          </p:cNvCxnSpPr>
          <p:nvPr/>
        </p:nvCxnSpPr>
        <p:spPr>
          <a:xfrm flipH="1" flipV="1">
            <a:off x="4567911" y="2909734"/>
            <a:ext cx="1651354" cy="216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40;p18">
            <a:extLst>
              <a:ext uri="{FF2B5EF4-FFF2-40B4-BE49-F238E27FC236}">
                <a16:creationId xmlns:a16="http://schemas.microsoft.com/office/drawing/2014/main" id="{93A018C6-F177-452A-8DC4-A7DF78002EF7}"/>
              </a:ext>
            </a:extLst>
          </p:cNvPr>
          <p:cNvSpPr txBox="1"/>
          <p:nvPr/>
        </p:nvSpPr>
        <p:spPr>
          <a:xfrm>
            <a:off x="6343124" y="2290506"/>
            <a:ext cx="1975200" cy="553968"/>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200" dirty="0">
                <a:latin typeface="Lexend"/>
                <a:ea typeface="Lexend"/>
                <a:cs typeface="Lexend"/>
                <a:sym typeface="Lexend"/>
              </a:rPr>
              <a:t>Diagonal = </a:t>
            </a:r>
            <a:r>
              <a:rPr lang="fr-FR" sz="1200" dirty="0">
                <a:latin typeface="Lexend"/>
                <a:ea typeface="Lexend"/>
                <a:cs typeface="Lexend"/>
                <a:sym typeface="Lexend"/>
              </a:rPr>
              <a:t>Test</a:t>
            </a:r>
            <a:r>
              <a:rPr lang="fr" sz="1200" dirty="0">
                <a:latin typeface="Lexend"/>
                <a:ea typeface="Lexend"/>
                <a:cs typeface="Lexend"/>
                <a:sym typeface="Lexend"/>
              </a:rPr>
              <a:t> de Student</a:t>
            </a:r>
            <a:endParaRPr sz="1200" dirty="0">
              <a:latin typeface="Lexend"/>
              <a:ea typeface="Lexend"/>
              <a:cs typeface="Lexend"/>
              <a:sym typeface="Lexend"/>
            </a:endParaRPr>
          </a:p>
        </p:txBody>
      </p:sp>
      <p:sp>
        <p:nvSpPr>
          <p:cNvPr id="24" name="Google Shape;140;p18">
            <a:extLst>
              <a:ext uri="{FF2B5EF4-FFF2-40B4-BE49-F238E27FC236}">
                <a16:creationId xmlns:a16="http://schemas.microsoft.com/office/drawing/2014/main" id="{4DC7CEC4-9E75-4793-894C-FF7545049092}"/>
              </a:ext>
            </a:extLst>
          </p:cNvPr>
          <p:cNvSpPr txBox="1"/>
          <p:nvPr/>
        </p:nvSpPr>
        <p:spPr>
          <a:xfrm>
            <a:off x="6343124" y="2909734"/>
            <a:ext cx="1975200" cy="553968"/>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200" dirty="0">
                <a:latin typeface="Lexend"/>
                <a:ea typeface="Lexend"/>
                <a:cs typeface="Lexend"/>
                <a:sym typeface="Lexend"/>
              </a:rPr>
              <a:t>Height Left = Test de Welch</a:t>
            </a:r>
            <a:endParaRPr sz="1200" dirty="0">
              <a:latin typeface="Lexend"/>
              <a:ea typeface="Lexend"/>
              <a:cs typeface="Lexend"/>
              <a:sym typeface="Lexend"/>
            </a:endParaRPr>
          </a:p>
        </p:txBody>
      </p:sp>
      <p:pic>
        <p:nvPicPr>
          <p:cNvPr id="3" name="Image 2">
            <a:extLst>
              <a:ext uri="{FF2B5EF4-FFF2-40B4-BE49-F238E27FC236}">
                <a16:creationId xmlns:a16="http://schemas.microsoft.com/office/drawing/2014/main" id="{8F7F7B87-794C-4CF5-829B-C833009FF611}"/>
              </a:ext>
            </a:extLst>
          </p:cNvPr>
          <p:cNvPicPr>
            <a:picLocks noChangeAspect="1"/>
          </p:cNvPicPr>
          <p:nvPr/>
        </p:nvPicPr>
        <p:blipFill>
          <a:blip r:embed="rId2"/>
          <a:stretch>
            <a:fillRect/>
          </a:stretch>
        </p:blipFill>
        <p:spPr>
          <a:xfrm>
            <a:off x="135031" y="2243418"/>
            <a:ext cx="4311657" cy="2075587"/>
          </a:xfrm>
          <a:prstGeom prst="rect">
            <a:avLst/>
          </a:prstGeom>
        </p:spPr>
      </p:pic>
      <p:sp>
        <p:nvSpPr>
          <p:cNvPr id="11" name="Rectangle 10">
            <a:extLst>
              <a:ext uri="{FF2B5EF4-FFF2-40B4-BE49-F238E27FC236}">
                <a16:creationId xmlns:a16="http://schemas.microsoft.com/office/drawing/2014/main" id="{10277A65-0267-48CB-AD73-6DA478F16C46}"/>
              </a:ext>
            </a:extLst>
          </p:cNvPr>
          <p:cNvSpPr/>
          <p:nvPr/>
        </p:nvSpPr>
        <p:spPr>
          <a:xfrm>
            <a:off x="135031" y="3126440"/>
            <a:ext cx="3448610" cy="4908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5172EA08-1920-4EDC-825E-6042B2AEA294}"/>
              </a:ext>
            </a:extLst>
          </p:cNvPr>
          <p:cNvSpPr/>
          <p:nvPr/>
        </p:nvSpPr>
        <p:spPr>
          <a:xfrm>
            <a:off x="135031" y="2243418"/>
            <a:ext cx="3448610" cy="43085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CD5802FD-477C-4867-BCFA-6E81F3657711}"/>
              </a:ext>
            </a:extLst>
          </p:cNvPr>
          <p:cNvSpPr/>
          <p:nvPr/>
        </p:nvSpPr>
        <p:spPr>
          <a:xfrm>
            <a:off x="130295" y="2674275"/>
            <a:ext cx="2290176" cy="43085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6D3DA6EB-3E5B-4952-9B9C-8585AD6AE9AC}"/>
              </a:ext>
            </a:extLst>
          </p:cNvPr>
          <p:cNvCxnSpPr>
            <a:cxnSpLocks/>
          </p:cNvCxnSpPr>
          <p:nvPr/>
        </p:nvCxnSpPr>
        <p:spPr>
          <a:xfrm flipH="1" flipV="1">
            <a:off x="4487228" y="3463702"/>
            <a:ext cx="1732037" cy="489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140;p18">
            <a:extLst>
              <a:ext uri="{FF2B5EF4-FFF2-40B4-BE49-F238E27FC236}">
                <a16:creationId xmlns:a16="http://schemas.microsoft.com/office/drawing/2014/main" id="{8EFF800F-0FAD-4AA7-88AC-DE22656B6472}"/>
              </a:ext>
            </a:extLst>
          </p:cNvPr>
          <p:cNvSpPr txBox="1"/>
          <p:nvPr/>
        </p:nvSpPr>
        <p:spPr>
          <a:xfrm>
            <a:off x="6343124" y="3642187"/>
            <a:ext cx="1975200" cy="553968"/>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200" dirty="0">
                <a:latin typeface="Lexend"/>
                <a:ea typeface="Lexend"/>
                <a:cs typeface="Lexend"/>
                <a:sym typeface="Lexend"/>
              </a:rPr>
              <a:t>Height Right = </a:t>
            </a:r>
            <a:r>
              <a:rPr lang="fr-FR" sz="1200" dirty="0">
                <a:latin typeface="Lexend"/>
                <a:ea typeface="Lexend"/>
                <a:cs typeface="Lexend"/>
                <a:sym typeface="Lexend"/>
              </a:rPr>
              <a:t>Test</a:t>
            </a:r>
            <a:r>
              <a:rPr lang="fr" sz="1200" dirty="0">
                <a:latin typeface="Lexend"/>
                <a:ea typeface="Lexend"/>
                <a:cs typeface="Lexend"/>
                <a:sym typeface="Lexend"/>
              </a:rPr>
              <a:t> de Student</a:t>
            </a:r>
            <a:endParaRPr sz="1200" dirty="0">
              <a:latin typeface="Lexend"/>
              <a:ea typeface="Lexend"/>
              <a:cs typeface="Lexend"/>
              <a:sym typeface="Lexend"/>
            </a:endParaRPr>
          </a:p>
        </p:txBody>
      </p:sp>
      <p:sp>
        <p:nvSpPr>
          <p:cNvPr id="20" name="Google Shape;199;p22">
            <a:extLst>
              <a:ext uri="{FF2B5EF4-FFF2-40B4-BE49-F238E27FC236}">
                <a16:creationId xmlns:a16="http://schemas.microsoft.com/office/drawing/2014/main" id="{695635CD-ADF1-48C5-BB6B-2FB52421B971}"/>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Exploratoire</a:t>
            </a:r>
            <a:endParaRPr sz="2800" dirty="0">
              <a:solidFill>
                <a:schemeClr val="dk1"/>
              </a:solidFill>
              <a:latin typeface="Lexend"/>
              <a:ea typeface="Lexend"/>
              <a:cs typeface="Lexend"/>
              <a:sym typeface="Lexend"/>
            </a:endParaRPr>
          </a:p>
        </p:txBody>
      </p:sp>
    </p:spTree>
    <p:extLst>
      <p:ext uri="{BB962C8B-B14F-4D97-AF65-F5344CB8AC3E}">
        <p14:creationId xmlns:p14="http://schemas.microsoft.com/office/powerpoint/2010/main" val="222536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2;p21">
            <a:extLst>
              <a:ext uri="{FF2B5EF4-FFF2-40B4-BE49-F238E27FC236}">
                <a16:creationId xmlns:a16="http://schemas.microsoft.com/office/drawing/2014/main" id="{2BB38DCE-88B4-4962-88D9-C14F69B34FB6}"/>
              </a:ext>
            </a:extLst>
          </p:cNvPr>
          <p:cNvSpPr txBox="1"/>
          <p:nvPr/>
        </p:nvSpPr>
        <p:spPr>
          <a:xfrm>
            <a:off x="0" y="1120973"/>
            <a:ext cx="82668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dirty="0">
                <a:solidFill>
                  <a:srgbClr val="0B5394"/>
                </a:solidFill>
                <a:highlight>
                  <a:schemeClr val="lt1"/>
                </a:highlight>
                <a:latin typeface="Lexend"/>
                <a:ea typeface="Lexend"/>
                <a:cs typeface="Lexend"/>
                <a:sym typeface="Lexend"/>
              </a:rPr>
              <a:t>Test de STUDENT </a:t>
            </a:r>
            <a:endParaRPr sz="1600" dirty="0">
              <a:solidFill>
                <a:srgbClr val="0B5394"/>
              </a:solidFill>
              <a:latin typeface="Lexend"/>
              <a:ea typeface="Lexend"/>
              <a:cs typeface="Lexend"/>
              <a:sym typeface="Lexend"/>
            </a:endParaRPr>
          </a:p>
        </p:txBody>
      </p:sp>
      <p:cxnSp>
        <p:nvCxnSpPr>
          <p:cNvPr id="15" name="Connecteur droit avec flèche 14">
            <a:extLst>
              <a:ext uri="{FF2B5EF4-FFF2-40B4-BE49-F238E27FC236}">
                <a16:creationId xmlns:a16="http://schemas.microsoft.com/office/drawing/2014/main" id="{814E2BB2-F339-44CD-83AB-B54D3A8273D3}"/>
              </a:ext>
            </a:extLst>
          </p:cNvPr>
          <p:cNvCxnSpPr>
            <a:cxnSpLocks/>
          </p:cNvCxnSpPr>
          <p:nvPr/>
        </p:nvCxnSpPr>
        <p:spPr>
          <a:xfrm flipH="1">
            <a:off x="4572000" y="3216641"/>
            <a:ext cx="157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40;p18">
            <a:extLst>
              <a:ext uri="{FF2B5EF4-FFF2-40B4-BE49-F238E27FC236}">
                <a16:creationId xmlns:a16="http://schemas.microsoft.com/office/drawing/2014/main" id="{93A018C6-F177-452A-8DC4-A7DF78002EF7}"/>
              </a:ext>
            </a:extLst>
          </p:cNvPr>
          <p:cNvSpPr txBox="1"/>
          <p:nvPr/>
        </p:nvSpPr>
        <p:spPr>
          <a:xfrm>
            <a:off x="6431287" y="2939657"/>
            <a:ext cx="1975200" cy="553968"/>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FR" sz="1200" dirty="0">
                <a:latin typeface="Lexend"/>
                <a:ea typeface="Lexend"/>
                <a:cs typeface="Lexend"/>
                <a:sym typeface="Lexend"/>
              </a:rPr>
              <a:t>Influence Significative sur </a:t>
            </a:r>
            <a:r>
              <a:rPr lang="fr-FR" sz="1200" dirty="0" err="1">
                <a:latin typeface="Lexend"/>
                <a:ea typeface="Lexend"/>
                <a:cs typeface="Lexend"/>
                <a:sym typeface="Lexend"/>
              </a:rPr>
              <a:t>Is_Genuine</a:t>
            </a:r>
            <a:endParaRPr sz="1200" dirty="0">
              <a:latin typeface="Lexend"/>
              <a:ea typeface="Lexend"/>
              <a:cs typeface="Lexend"/>
              <a:sym typeface="Lexend"/>
            </a:endParaRPr>
          </a:p>
        </p:txBody>
      </p:sp>
      <p:sp>
        <p:nvSpPr>
          <p:cNvPr id="14" name="Google Shape;199;p22">
            <a:extLst>
              <a:ext uri="{FF2B5EF4-FFF2-40B4-BE49-F238E27FC236}">
                <a16:creationId xmlns:a16="http://schemas.microsoft.com/office/drawing/2014/main" id="{4E459C38-F94A-436B-9E4E-2B3E17FE8200}"/>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Exploratoire</a:t>
            </a:r>
            <a:endParaRPr sz="2800" dirty="0">
              <a:solidFill>
                <a:schemeClr val="dk1"/>
              </a:solidFill>
              <a:latin typeface="Lexend"/>
              <a:ea typeface="Lexend"/>
              <a:cs typeface="Lexend"/>
              <a:sym typeface="Lexend"/>
            </a:endParaRPr>
          </a:p>
        </p:txBody>
      </p:sp>
      <p:pic>
        <p:nvPicPr>
          <p:cNvPr id="6" name="Image 5">
            <a:extLst>
              <a:ext uri="{FF2B5EF4-FFF2-40B4-BE49-F238E27FC236}">
                <a16:creationId xmlns:a16="http://schemas.microsoft.com/office/drawing/2014/main" id="{1DCF2C4B-3A6E-4241-9CD6-C30C68E3877B}"/>
              </a:ext>
            </a:extLst>
          </p:cNvPr>
          <p:cNvPicPr>
            <a:picLocks noChangeAspect="1"/>
          </p:cNvPicPr>
          <p:nvPr/>
        </p:nvPicPr>
        <p:blipFill>
          <a:blip r:embed="rId2"/>
          <a:stretch>
            <a:fillRect/>
          </a:stretch>
        </p:blipFill>
        <p:spPr>
          <a:xfrm>
            <a:off x="135031" y="2487710"/>
            <a:ext cx="4330046" cy="1465726"/>
          </a:xfrm>
          <a:prstGeom prst="rect">
            <a:avLst/>
          </a:prstGeom>
        </p:spPr>
      </p:pic>
      <p:sp>
        <p:nvSpPr>
          <p:cNvPr id="20" name="Rectangle 19">
            <a:extLst>
              <a:ext uri="{FF2B5EF4-FFF2-40B4-BE49-F238E27FC236}">
                <a16:creationId xmlns:a16="http://schemas.microsoft.com/office/drawing/2014/main" id="{B23BABD6-9A56-47C7-992F-66B59574859F}"/>
              </a:ext>
            </a:extLst>
          </p:cNvPr>
          <p:cNvSpPr/>
          <p:nvPr/>
        </p:nvSpPr>
        <p:spPr>
          <a:xfrm>
            <a:off x="135030" y="2487710"/>
            <a:ext cx="4235264" cy="140521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221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2;p21">
            <a:extLst>
              <a:ext uri="{FF2B5EF4-FFF2-40B4-BE49-F238E27FC236}">
                <a16:creationId xmlns:a16="http://schemas.microsoft.com/office/drawing/2014/main" id="{2BB38DCE-88B4-4962-88D9-C14F69B34FB6}"/>
              </a:ext>
            </a:extLst>
          </p:cNvPr>
          <p:cNvSpPr txBox="1"/>
          <p:nvPr/>
        </p:nvSpPr>
        <p:spPr>
          <a:xfrm>
            <a:off x="0" y="1120973"/>
            <a:ext cx="82668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dirty="0">
                <a:solidFill>
                  <a:srgbClr val="0B5394"/>
                </a:solidFill>
                <a:highlight>
                  <a:schemeClr val="lt1"/>
                </a:highlight>
                <a:latin typeface="Lexend"/>
                <a:ea typeface="Lexend"/>
                <a:cs typeface="Lexend"/>
                <a:sym typeface="Lexend"/>
              </a:rPr>
              <a:t>Test de WELCH </a:t>
            </a:r>
            <a:endParaRPr sz="1600" dirty="0">
              <a:solidFill>
                <a:srgbClr val="0B5394"/>
              </a:solidFill>
              <a:latin typeface="Lexend"/>
              <a:ea typeface="Lexend"/>
              <a:cs typeface="Lexend"/>
              <a:sym typeface="Lexend"/>
            </a:endParaRPr>
          </a:p>
        </p:txBody>
      </p:sp>
      <p:cxnSp>
        <p:nvCxnSpPr>
          <p:cNvPr id="15" name="Connecteur droit avec flèche 14">
            <a:extLst>
              <a:ext uri="{FF2B5EF4-FFF2-40B4-BE49-F238E27FC236}">
                <a16:creationId xmlns:a16="http://schemas.microsoft.com/office/drawing/2014/main" id="{814E2BB2-F339-44CD-83AB-B54D3A8273D3}"/>
              </a:ext>
            </a:extLst>
          </p:cNvPr>
          <p:cNvCxnSpPr>
            <a:cxnSpLocks/>
          </p:cNvCxnSpPr>
          <p:nvPr/>
        </p:nvCxnSpPr>
        <p:spPr>
          <a:xfrm flipH="1">
            <a:off x="4572000" y="3216641"/>
            <a:ext cx="157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40;p18">
            <a:extLst>
              <a:ext uri="{FF2B5EF4-FFF2-40B4-BE49-F238E27FC236}">
                <a16:creationId xmlns:a16="http://schemas.microsoft.com/office/drawing/2014/main" id="{93A018C6-F177-452A-8DC4-A7DF78002EF7}"/>
              </a:ext>
            </a:extLst>
          </p:cNvPr>
          <p:cNvSpPr txBox="1"/>
          <p:nvPr/>
        </p:nvSpPr>
        <p:spPr>
          <a:xfrm>
            <a:off x="6431287" y="2939657"/>
            <a:ext cx="1975200" cy="553968"/>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FR" sz="1200" dirty="0">
                <a:latin typeface="Lexend"/>
                <a:ea typeface="Lexend"/>
                <a:cs typeface="Lexend"/>
                <a:sym typeface="Lexend"/>
              </a:rPr>
              <a:t>Influence Significative sur </a:t>
            </a:r>
            <a:r>
              <a:rPr lang="fr-FR" sz="1200" dirty="0" err="1">
                <a:latin typeface="Lexend"/>
                <a:ea typeface="Lexend"/>
                <a:cs typeface="Lexend"/>
                <a:sym typeface="Lexend"/>
              </a:rPr>
              <a:t>Is_Genuine</a:t>
            </a:r>
            <a:endParaRPr sz="1200" dirty="0">
              <a:latin typeface="Lexend"/>
              <a:ea typeface="Lexend"/>
              <a:cs typeface="Lexend"/>
              <a:sym typeface="Lexend"/>
            </a:endParaRPr>
          </a:p>
        </p:txBody>
      </p:sp>
      <p:sp>
        <p:nvSpPr>
          <p:cNvPr id="14" name="Google Shape;199;p22">
            <a:extLst>
              <a:ext uri="{FF2B5EF4-FFF2-40B4-BE49-F238E27FC236}">
                <a16:creationId xmlns:a16="http://schemas.microsoft.com/office/drawing/2014/main" id="{4E459C38-F94A-436B-9E4E-2B3E17FE8200}"/>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Exploratoire</a:t>
            </a:r>
            <a:endParaRPr sz="2800" dirty="0">
              <a:solidFill>
                <a:schemeClr val="dk1"/>
              </a:solidFill>
              <a:latin typeface="Lexend"/>
              <a:ea typeface="Lexend"/>
              <a:cs typeface="Lexend"/>
              <a:sym typeface="Lexend"/>
            </a:endParaRPr>
          </a:p>
        </p:txBody>
      </p:sp>
      <p:pic>
        <p:nvPicPr>
          <p:cNvPr id="3" name="Image 2">
            <a:extLst>
              <a:ext uri="{FF2B5EF4-FFF2-40B4-BE49-F238E27FC236}">
                <a16:creationId xmlns:a16="http://schemas.microsoft.com/office/drawing/2014/main" id="{0655FD7B-21DF-480B-9A65-B6914CA42451}"/>
              </a:ext>
            </a:extLst>
          </p:cNvPr>
          <p:cNvPicPr>
            <a:picLocks noChangeAspect="1"/>
          </p:cNvPicPr>
          <p:nvPr/>
        </p:nvPicPr>
        <p:blipFill>
          <a:blip r:embed="rId2"/>
          <a:stretch>
            <a:fillRect/>
          </a:stretch>
        </p:blipFill>
        <p:spPr>
          <a:xfrm>
            <a:off x="435629" y="2845166"/>
            <a:ext cx="3552825" cy="742950"/>
          </a:xfrm>
          <a:prstGeom prst="rect">
            <a:avLst/>
          </a:prstGeom>
        </p:spPr>
      </p:pic>
      <p:sp>
        <p:nvSpPr>
          <p:cNvPr id="10" name="Rectangle 9">
            <a:extLst>
              <a:ext uri="{FF2B5EF4-FFF2-40B4-BE49-F238E27FC236}">
                <a16:creationId xmlns:a16="http://schemas.microsoft.com/office/drawing/2014/main" id="{EE3E7E94-C7E9-4F34-8562-F22B6ED5B597}"/>
              </a:ext>
            </a:extLst>
          </p:cNvPr>
          <p:cNvSpPr/>
          <p:nvPr/>
        </p:nvSpPr>
        <p:spPr>
          <a:xfrm>
            <a:off x="435628" y="2939657"/>
            <a:ext cx="3423678" cy="55396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8705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2;p21">
            <a:extLst>
              <a:ext uri="{FF2B5EF4-FFF2-40B4-BE49-F238E27FC236}">
                <a16:creationId xmlns:a16="http://schemas.microsoft.com/office/drawing/2014/main" id="{2BB38DCE-88B4-4962-88D9-C14F69B34FB6}"/>
              </a:ext>
            </a:extLst>
          </p:cNvPr>
          <p:cNvSpPr txBox="1"/>
          <p:nvPr/>
        </p:nvSpPr>
        <p:spPr>
          <a:xfrm>
            <a:off x="0" y="1120973"/>
            <a:ext cx="82668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dirty="0">
                <a:solidFill>
                  <a:srgbClr val="0B5394"/>
                </a:solidFill>
                <a:highlight>
                  <a:schemeClr val="lt1"/>
                </a:highlight>
                <a:latin typeface="Lexend"/>
                <a:ea typeface="Lexend"/>
                <a:cs typeface="Lexend"/>
                <a:sym typeface="Lexend"/>
              </a:rPr>
              <a:t>Test de WELCH </a:t>
            </a:r>
            <a:endParaRPr sz="1600" dirty="0">
              <a:solidFill>
                <a:srgbClr val="0B5394"/>
              </a:solidFill>
              <a:latin typeface="Lexend"/>
              <a:ea typeface="Lexend"/>
              <a:cs typeface="Lexend"/>
              <a:sym typeface="Lexend"/>
            </a:endParaRPr>
          </a:p>
        </p:txBody>
      </p:sp>
      <p:cxnSp>
        <p:nvCxnSpPr>
          <p:cNvPr id="15" name="Connecteur droit avec flèche 14">
            <a:extLst>
              <a:ext uri="{FF2B5EF4-FFF2-40B4-BE49-F238E27FC236}">
                <a16:creationId xmlns:a16="http://schemas.microsoft.com/office/drawing/2014/main" id="{814E2BB2-F339-44CD-83AB-B54D3A8273D3}"/>
              </a:ext>
            </a:extLst>
          </p:cNvPr>
          <p:cNvCxnSpPr>
            <a:cxnSpLocks/>
          </p:cNvCxnSpPr>
          <p:nvPr/>
        </p:nvCxnSpPr>
        <p:spPr>
          <a:xfrm flipH="1">
            <a:off x="4572000" y="3216641"/>
            <a:ext cx="157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40;p18">
            <a:extLst>
              <a:ext uri="{FF2B5EF4-FFF2-40B4-BE49-F238E27FC236}">
                <a16:creationId xmlns:a16="http://schemas.microsoft.com/office/drawing/2014/main" id="{93A018C6-F177-452A-8DC4-A7DF78002EF7}"/>
              </a:ext>
            </a:extLst>
          </p:cNvPr>
          <p:cNvSpPr txBox="1"/>
          <p:nvPr/>
        </p:nvSpPr>
        <p:spPr>
          <a:xfrm>
            <a:off x="6431287" y="2939657"/>
            <a:ext cx="1975200" cy="553968"/>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FR" sz="1200" dirty="0">
                <a:latin typeface="Lexend"/>
                <a:ea typeface="Lexend"/>
                <a:cs typeface="Lexend"/>
                <a:sym typeface="Lexend"/>
              </a:rPr>
              <a:t>Influence Significative sur </a:t>
            </a:r>
            <a:r>
              <a:rPr lang="fr-FR" sz="1200" dirty="0" err="1">
                <a:latin typeface="Lexend"/>
                <a:ea typeface="Lexend"/>
                <a:cs typeface="Lexend"/>
                <a:sym typeface="Lexend"/>
              </a:rPr>
              <a:t>Is_Genuine</a:t>
            </a:r>
            <a:endParaRPr sz="1200" dirty="0">
              <a:latin typeface="Lexend"/>
              <a:ea typeface="Lexend"/>
              <a:cs typeface="Lexend"/>
              <a:sym typeface="Lexend"/>
            </a:endParaRPr>
          </a:p>
        </p:txBody>
      </p:sp>
      <p:sp>
        <p:nvSpPr>
          <p:cNvPr id="14" name="Google Shape;199;p22">
            <a:extLst>
              <a:ext uri="{FF2B5EF4-FFF2-40B4-BE49-F238E27FC236}">
                <a16:creationId xmlns:a16="http://schemas.microsoft.com/office/drawing/2014/main" id="{4E459C38-F94A-436B-9E4E-2B3E17FE8200}"/>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Exploratoire</a:t>
            </a:r>
            <a:endParaRPr sz="2800" dirty="0">
              <a:solidFill>
                <a:schemeClr val="dk1"/>
              </a:solidFill>
              <a:latin typeface="Lexend"/>
              <a:ea typeface="Lexend"/>
              <a:cs typeface="Lexend"/>
              <a:sym typeface="Lexend"/>
            </a:endParaRPr>
          </a:p>
        </p:txBody>
      </p:sp>
      <p:pic>
        <p:nvPicPr>
          <p:cNvPr id="4" name="Image 3">
            <a:extLst>
              <a:ext uri="{FF2B5EF4-FFF2-40B4-BE49-F238E27FC236}">
                <a16:creationId xmlns:a16="http://schemas.microsoft.com/office/drawing/2014/main" id="{8EFA65C9-E691-4FAE-8EB0-237BC1652A4B}"/>
              </a:ext>
            </a:extLst>
          </p:cNvPr>
          <p:cNvPicPr>
            <a:picLocks noChangeAspect="1"/>
          </p:cNvPicPr>
          <p:nvPr/>
        </p:nvPicPr>
        <p:blipFill>
          <a:blip r:embed="rId2"/>
          <a:stretch>
            <a:fillRect/>
          </a:stretch>
        </p:blipFill>
        <p:spPr>
          <a:xfrm>
            <a:off x="337717" y="2235566"/>
            <a:ext cx="3924300" cy="1962150"/>
          </a:xfrm>
          <a:prstGeom prst="rect">
            <a:avLst/>
          </a:prstGeom>
        </p:spPr>
      </p:pic>
      <p:sp>
        <p:nvSpPr>
          <p:cNvPr id="11" name="Rectangle 10">
            <a:extLst>
              <a:ext uri="{FF2B5EF4-FFF2-40B4-BE49-F238E27FC236}">
                <a16:creationId xmlns:a16="http://schemas.microsoft.com/office/drawing/2014/main" id="{56AF3850-D73F-4441-8447-99283EDB5A07}"/>
              </a:ext>
            </a:extLst>
          </p:cNvPr>
          <p:cNvSpPr/>
          <p:nvPr/>
        </p:nvSpPr>
        <p:spPr>
          <a:xfrm>
            <a:off x="403412" y="2306171"/>
            <a:ext cx="3765176" cy="179518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345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1" name="Google Shape;211;p23"/>
          <p:cNvSpPr txBox="1"/>
          <p:nvPr/>
        </p:nvSpPr>
        <p:spPr>
          <a:xfrm>
            <a:off x="1786067" y="558487"/>
            <a:ext cx="4872770" cy="86017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Résumé de l’analyse exploratoire</a:t>
            </a:r>
            <a:endParaRPr sz="2800" dirty="0">
              <a:solidFill>
                <a:schemeClr val="dk1"/>
              </a:solidFill>
              <a:latin typeface="Lexend"/>
              <a:ea typeface="Lexend"/>
              <a:cs typeface="Lexend"/>
              <a:sym typeface="Lexend"/>
            </a:endParaRPr>
          </a:p>
        </p:txBody>
      </p:sp>
      <p:pic>
        <p:nvPicPr>
          <p:cNvPr id="212" name="Google Shape;212;p23"/>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213" name="Google Shape;213;p23"/>
          <p:cNvSpPr txBox="1"/>
          <p:nvPr/>
        </p:nvSpPr>
        <p:spPr>
          <a:xfrm>
            <a:off x="3650700" y="2199500"/>
            <a:ext cx="3515400" cy="78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300" dirty="0">
                <a:solidFill>
                  <a:srgbClr val="073763"/>
                </a:solidFill>
                <a:latin typeface="Lexend"/>
                <a:ea typeface="Lexend"/>
                <a:cs typeface="Lexend"/>
                <a:sym typeface="Lexend"/>
              </a:rPr>
              <a:t>Toutes les variables ont significativement une influence sur ‘</a:t>
            </a:r>
            <a:r>
              <a:rPr lang="fr-FR" sz="1300" dirty="0" err="1">
                <a:solidFill>
                  <a:srgbClr val="073763"/>
                </a:solidFill>
                <a:latin typeface="Lexend"/>
                <a:ea typeface="Lexend"/>
                <a:cs typeface="Lexend"/>
                <a:sym typeface="Lexend"/>
              </a:rPr>
              <a:t>Is_Genuine</a:t>
            </a:r>
            <a:r>
              <a:rPr lang="fr-FR" sz="1300" dirty="0">
                <a:solidFill>
                  <a:srgbClr val="073763"/>
                </a:solidFill>
                <a:latin typeface="Lexend"/>
                <a:ea typeface="Lexend"/>
                <a:cs typeface="Lexend"/>
                <a:sym typeface="Lexend"/>
              </a:rPr>
              <a:t>’</a:t>
            </a:r>
            <a:endParaRPr sz="1300" dirty="0">
              <a:solidFill>
                <a:srgbClr val="073763"/>
              </a:solidFill>
              <a:latin typeface="Lexend"/>
              <a:ea typeface="Lexend"/>
              <a:cs typeface="Lexend"/>
              <a:sym typeface="Lexend"/>
            </a:endParaRPr>
          </a:p>
        </p:txBody>
      </p:sp>
      <p:sp>
        <p:nvSpPr>
          <p:cNvPr id="214" name="Google Shape;214;p23"/>
          <p:cNvSpPr txBox="1"/>
          <p:nvPr/>
        </p:nvSpPr>
        <p:spPr>
          <a:xfrm>
            <a:off x="2305002" y="1617423"/>
            <a:ext cx="3834900" cy="393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400" dirty="0">
                <a:solidFill>
                  <a:schemeClr val="dk1"/>
                </a:solidFill>
                <a:highlight>
                  <a:schemeClr val="lt1"/>
                </a:highlight>
                <a:latin typeface="Lexend"/>
                <a:ea typeface="Lexend"/>
                <a:cs typeface="Lexend"/>
                <a:sym typeface="Lexend"/>
              </a:rPr>
              <a:t>L’exploration des données nous indique :</a:t>
            </a:r>
            <a:endParaRPr sz="1400" dirty="0">
              <a:solidFill>
                <a:schemeClr val="dk1"/>
              </a:solidFill>
              <a:latin typeface="Lexend"/>
              <a:ea typeface="Lexend"/>
              <a:cs typeface="Lexend"/>
              <a:sym typeface="Lexend"/>
            </a:endParaRPr>
          </a:p>
        </p:txBody>
      </p:sp>
      <p:pic>
        <p:nvPicPr>
          <p:cNvPr id="215" name="Google Shape;215;p23"/>
          <p:cNvPicPr preferRelativeResize="0"/>
          <p:nvPr/>
        </p:nvPicPr>
        <p:blipFill>
          <a:blip r:embed="rId4">
            <a:alphaModFix/>
          </a:blip>
          <a:stretch>
            <a:fillRect/>
          </a:stretch>
        </p:blipFill>
        <p:spPr>
          <a:xfrm>
            <a:off x="319075" y="2250232"/>
            <a:ext cx="2668488" cy="2668488"/>
          </a:xfrm>
          <a:prstGeom prst="rect">
            <a:avLst/>
          </a:prstGeom>
          <a:noFill/>
          <a:ln>
            <a:noFill/>
          </a:ln>
        </p:spPr>
      </p:pic>
      <p:pic>
        <p:nvPicPr>
          <p:cNvPr id="216" name="Google Shape;216;p23"/>
          <p:cNvPicPr preferRelativeResize="0"/>
          <p:nvPr/>
        </p:nvPicPr>
        <p:blipFill>
          <a:blip r:embed="rId5">
            <a:alphaModFix amt="20000"/>
          </a:blip>
          <a:stretch>
            <a:fillRect/>
          </a:stretch>
        </p:blipFill>
        <p:spPr>
          <a:xfrm>
            <a:off x="6761425" y="0"/>
            <a:ext cx="2382577" cy="1539251"/>
          </a:xfrm>
          <a:prstGeom prst="rect">
            <a:avLst/>
          </a:prstGeom>
          <a:noFill/>
          <a:ln>
            <a:noFill/>
          </a:ln>
        </p:spPr>
      </p:pic>
      <p:sp>
        <p:nvSpPr>
          <p:cNvPr id="10" name="Google Shape;57;p13">
            <a:extLst>
              <a:ext uri="{FF2B5EF4-FFF2-40B4-BE49-F238E27FC236}">
                <a16:creationId xmlns:a16="http://schemas.microsoft.com/office/drawing/2014/main" id="{389250BB-C73E-435B-A9F4-D589FFB8769A}"/>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18</a:t>
            </a:fld>
            <a:endParaRPr lang="fr"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34949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1000"/>
                                        <p:tgtEl>
                                          <p:spTgt spid="213"/>
                                        </p:tgtEl>
                                        <p:attrNameLst>
                                          <p:attrName>ppt_w</p:attrName>
                                        </p:attrNameLst>
                                      </p:cBhvr>
                                      <p:tavLst>
                                        <p:tav tm="0">
                                          <p:val>
                                            <p:strVal val="0"/>
                                          </p:val>
                                        </p:tav>
                                        <p:tav tm="100000">
                                          <p:val>
                                            <p:strVal val="#ppt_w"/>
                                          </p:val>
                                        </p:tav>
                                      </p:tavLst>
                                    </p:anim>
                                    <p:anim calcmode="lin" valueType="num">
                                      <p:cBhvr additive="base">
                                        <p:cTn id="8" dur="1000"/>
                                        <p:tgtEl>
                                          <p:spTgt spid="21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19</a:t>
            </a:fld>
            <a:endParaRPr/>
          </a:p>
        </p:txBody>
      </p:sp>
      <p:sp>
        <p:nvSpPr>
          <p:cNvPr id="223" name="Google Shape;223;p24"/>
          <p:cNvSpPr txBox="1"/>
          <p:nvPr/>
        </p:nvSpPr>
        <p:spPr>
          <a:xfrm>
            <a:off x="895650" y="1083625"/>
            <a:ext cx="6796800" cy="393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700">
                <a:solidFill>
                  <a:srgbClr val="0B5394"/>
                </a:solidFill>
                <a:highlight>
                  <a:schemeClr val="lt1"/>
                </a:highlight>
                <a:latin typeface="Lexend"/>
                <a:ea typeface="Lexend"/>
                <a:cs typeface="Lexend"/>
                <a:sym typeface="Lexend"/>
              </a:rPr>
              <a:t>La régression OLS (moindres carrés ordinaires) est une technique pour estimer les coefficients d'une régression linéaire qui décrivent les relations entre une ou plusieurs variables quantitatives et une variable dépendante </a:t>
            </a:r>
            <a:endParaRPr sz="1200">
              <a:solidFill>
                <a:srgbClr val="0B5394"/>
              </a:solidFill>
              <a:latin typeface="Lexend"/>
              <a:ea typeface="Lexend"/>
              <a:cs typeface="Lexend"/>
              <a:sym typeface="Lexend"/>
            </a:endParaRPr>
          </a:p>
        </p:txBody>
      </p:sp>
      <p:pic>
        <p:nvPicPr>
          <p:cNvPr id="224" name="Google Shape;224;p24"/>
          <p:cNvPicPr preferRelativeResize="0"/>
          <p:nvPr/>
        </p:nvPicPr>
        <p:blipFill>
          <a:blip r:embed="rId3">
            <a:alphaModFix amt="20000"/>
          </a:blip>
          <a:stretch>
            <a:fillRect/>
          </a:stretch>
        </p:blipFill>
        <p:spPr>
          <a:xfrm>
            <a:off x="6761425" y="0"/>
            <a:ext cx="2382577" cy="1539251"/>
          </a:xfrm>
          <a:prstGeom prst="rect">
            <a:avLst/>
          </a:prstGeom>
          <a:noFill/>
          <a:ln>
            <a:noFill/>
          </a:ln>
        </p:spPr>
      </p:pic>
      <p:pic>
        <p:nvPicPr>
          <p:cNvPr id="225" name="Google Shape;225;p24"/>
          <p:cNvPicPr preferRelativeResize="0"/>
          <p:nvPr/>
        </p:nvPicPr>
        <p:blipFill>
          <a:blip r:embed="rId4">
            <a:alphaModFix/>
          </a:blip>
          <a:stretch>
            <a:fillRect/>
          </a:stretch>
        </p:blipFill>
        <p:spPr>
          <a:xfrm>
            <a:off x="3721075" y="209450"/>
            <a:ext cx="1288175" cy="221400"/>
          </a:xfrm>
          <a:prstGeom prst="rect">
            <a:avLst/>
          </a:prstGeom>
          <a:noFill/>
          <a:ln>
            <a:noFill/>
          </a:ln>
        </p:spPr>
      </p:pic>
      <p:cxnSp>
        <p:nvCxnSpPr>
          <p:cNvPr id="228" name="Google Shape;228;p24"/>
          <p:cNvCxnSpPr/>
          <p:nvPr/>
        </p:nvCxnSpPr>
        <p:spPr>
          <a:xfrm rot="10800000" flipH="1">
            <a:off x="1266525" y="1876825"/>
            <a:ext cx="377400" cy="165000"/>
          </a:xfrm>
          <a:prstGeom prst="straightConnector1">
            <a:avLst/>
          </a:prstGeom>
          <a:noFill/>
          <a:ln w="9525" cap="flat" cmpd="sng">
            <a:solidFill>
              <a:schemeClr val="dk2"/>
            </a:solidFill>
            <a:prstDash val="solid"/>
            <a:round/>
            <a:headEnd type="none" w="med" len="med"/>
            <a:tailEnd type="triangle" w="med" len="med"/>
          </a:ln>
        </p:spPr>
      </p:cxnSp>
      <p:sp>
        <p:nvSpPr>
          <p:cNvPr id="229" name="Google Shape;229;p24"/>
          <p:cNvSpPr txBox="1"/>
          <p:nvPr/>
        </p:nvSpPr>
        <p:spPr>
          <a:xfrm>
            <a:off x="5260600" y="1582475"/>
            <a:ext cx="3219300" cy="446246"/>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73763"/>
                </a:solidFill>
                <a:highlight>
                  <a:srgbClr val="FFFFFF"/>
                </a:highlight>
                <a:latin typeface="Lexend"/>
                <a:ea typeface="Lexend"/>
                <a:cs typeface="Lexend"/>
                <a:sym typeface="Lexend"/>
              </a:rPr>
              <a:t>Environ 61,5 % de la variance ‘Margin Low’ est expliqué par les variables indépendantes</a:t>
            </a:r>
            <a:endParaRPr sz="900" dirty="0">
              <a:solidFill>
                <a:srgbClr val="073763"/>
              </a:solidFill>
              <a:latin typeface="Lexend"/>
              <a:ea typeface="Lexend"/>
              <a:cs typeface="Lexend"/>
              <a:sym typeface="Lexend"/>
            </a:endParaRPr>
          </a:p>
        </p:txBody>
      </p:sp>
      <p:cxnSp>
        <p:nvCxnSpPr>
          <p:cNvPr id="232" name="Google Shape;232;p24"/>
          <p:cNvCxnSpPr/>
          <p:nvPr/>
        </p:nvCxnSpPr>
        <p:spPr>
          <a:xfrm>
            <a:off x="417150" y="2796825"/>
            <a:ext cx="719700" cy="0"/>
          </a:xfrm>
          <a:prstGeom prst="straightConnector1">
            <a:avLst/>
          </a:prstGeom>
          <a:noFill/>
          <a:ln w="9525" cap="flat" cmpd="sng">
            <a:solidFill>
              <a:schemeClr val="dk2"/>
            </a:solidFill>
            <a:prstDash val="solid"/>
            <a:round/>
            <a:headEnd type="none" w="med" len="med"/>
            <a:tailEnd type="none" w="med" len="med"/>
          </a:ln>
        </p:spPr>
      </p:cxnSp>
      <p:sp>
        <p:nvSpPr>
          <p:cNvPr id="238" name="Google Shape;238;p24"/>
          <p:cNvSpPr txBox="1"/>
          <p:nvPr/>
        </p:nvSpPr>
        <p:spPr>
          <a:xfrm>
            <a:off x="4992547" y="2065348"/>
            <a:ext cx="3640582" cy="446246"/>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02060"/>
                </a:solidFill>
                <a:highlight>
                  <a:srgbClr val="FFFFFF"/>
                </a:highlight>
                <a:latin typeface="Lexend"/>
                <a:ea typeface="Lexend"/>
                <a:cs typeface="Lexend"/>
                <a:sym typeface="Lexend"/>
              </a:rPr>
              <a:t>F-Stastistic elevé + Prob Faible = Modèle statistiquement significatif</a:t>
            </a:r>
            <a:endParaRPr sz="750" i="1" dirty="0">
              <a:solidFill>
                <a:srgbClr val="002060"/>
              </a:solidFill>
              <a:highlight>
                <a:srgbClr val="FFFFFF"/>
              </a:highlight>
              <a:latin typeface="Lexend"/>
              <a:ea typeface="Lexend"/>
              <a:cs typeface="Lexend"/>
              <a:sym typeface="Lexend"/>
            </a:endParaRPr>
          </a:p>
        </p:txBody>
      </p:sp>
      <p:sp>
        <p:nvSpPr>
          <p:cNvPr id="241" name="Google Shape;241;p24"/>
          <p:cNvSpPr txBox="1"/>
          <p:nvPr/>
        </p:nvSpPr>
        <p:spPr>
          <a:xfrm>
            <a:off x="4661800" y="2612034"/>
            <a:ext cx="4165500" cy="446246"/>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02060"/>
                </a:solidFill>
                <a:highlight>
                  <a:srgbClr val="FFFFFF"/>
                </a:highlight>
                <a:latin typeface="Lexend"/>
                <a:ea typeface="Lexend"/>
                <a:cs typeface="Lexend"/>
                <a:sym typeface="Lexend"/>
              </a:rPr>
              <a:t>Prob Omnibus = 0,000 la distribution des résidus ne semblent pas etre normale</a:t>
            </a:r>
            <a:endParaRPr sz="750" i="1" dirty="0">
              <a:solidFill>
                <a:srgbClr val="002060"/>
              </a:solidFill>
              <a:highlight>
                <a:srgbClr val="FFFFFF"/>
              </a:highlight>
              <a:latin typeface="Lexend"/>
              <a:ea typeface="Lexend"/>
              <a:cs typeface="Lexend"/>
              <a:sym typeface="Lexend"/>
            </a:endParaRPr>
          </a:p>
        </p:txBody>
      </p:sp>
      <p:sp>
        <p:nvSpPr>
          <p:cNvPr id="243" name="Google Shape;243;p24"/>
          <p:cNvSpPr txBox="1"/>
          <p:nvPr/>
        </p:nvSpPr>
        <p:spPr>
          <a:xfrm>
            <a:off x="4631194" y="3095317"/>
            <a:ext cx="4213800" cy="5925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02060"/>
                </a:solidFill>
                <a:highlight>
                  <a:srgbClr val="FFFFFF"/>
                </a:highlight>
                <a:latin typeface="Lexend"/>
                <a:ea typeface="Lexend"/>
                <a:cs typeface="Lexend"/>
                <a:sym typeface="Lexend"/>
              </a:rPr>
              <a:t>Durbin-Watson est une mesure pour l’auto corrélation des résidus </a:t>
            </a:r>
            <a:endParaRPr sz="850" i="1" dirty="0">
              <a:solidFill>
                <a:srgbClr val="002060"/>
              </a:solidFill>
              <a:highlight>
                <a:srgbClr val="FFFFFF"/>
              </a:highlight>
              <a:latin typeface="Lexend"/>
              <a:ea typeface="Lexend"/>
              <a:cs typeface="Lexend"/>
              <a:sym typeface="Lexend"/>
            </a:endParaRPr>
          </a:p>
          <a:p>
            <a:pPr marL="0" lvl="0" indent="0" algn="ctr" rtl="0">
              <a:spcBef>
                <a:spcPts val="0"/>
              </a:spcBef>
              <a:spcAft>
                <a:spcPts val="0"/>
              </a:spcAft>
              <a:buNone/>
            </a:pPr>
            <a:r>
              <a:rPr lang="fr-FR" sz="850" i="1" dirty="0">
                <a:solidFill>
                  <a:srgbClr val="002060"/>
                </a:solidFill>
                <a:highlight>
                  <a:schemeClr val="lt1"/>
                </a:highlight>
                <a:latin typeface="Lexend"/>
                <a:ea typeface="Lexend"/>
                <a:cs typeface="Lexend"/>
                <a:sym typeface="Lexend"/>
              </a:rPr>
              <a:t>2,038 = Autocorrélation faiblement positive</a:t>
            </a:r>
            <a:endParaRPr sz="850" i="1" dirty="0">
              <a:solidFill>
                <a:srgbClr val="002060"/>
              </a:solidFill>
              <a:highlight>
                <a:srgbClr val="FFFFFF"/>
              </a:highlight>
              <a:latin typeface="Lexend"/>
              <a:ea typeface="Lexend"/>
              <a:cs typeface="Lexend"/>
              <a:sym typeface="Lexend"/>
            </a:endParaRPr>
          </a:p>
          <a:p>
            <a:pPr marL="0" lvl="0" indent="0" algn="ctr" rtl="0">
              <a:spcBef>
                <a:spcPts val="0"/>
              </a:spcBef>
              <a:spcAft>
                <a:spcPts val="0"/>
              </a:spcAft>
              <a:buNone/>
            </a:pPr>
            <a:r>
              <a:rPr lang="fr" sz="950" i="1" dirty="0">
                <a:solidFill>
                  <a:schemeClr val="dk1"/>
                </a:solidFill>
                <a:highlight>
                  <a:srgbClr val="FFFFFF"/>
                </a:highlight>
                <a:latin typeface="Helvetica"/>
                <a:ea typeface="Helvetica"/>
                <a:cs typeface="Helvetica"/>
                <a:sym typeface="Helvetica"/>
              </a:rPr>
              <a:t> </a:t>
            </a:r>
            <a:endParaRPr sz="750" i="1" dirty="0">
              <a:solidFill>
                <a:srgbClr val="073763"/>
              </a:solidFill>
              <a:highlight>
                <a:srgbClr val="FFFFFF"/>
              </a:highlight>
              <a:latin typeface="Lexend"/>
              <a:ea typeface="Lexend"/>
              <a:cs typeface="Lexend"/>
              <a:sym typeface="Lexend"/>
            </a:endParaRPr>
          </a:p>
        </p:txBody>
      </p:sp>
      <p:sp>
        <p:nvSpPr>
          <p:cNvPr id="245" name="Google Shape;245;p24"/>
          <p:cNvSpPr txBox="1"/>
          <p:nvPr/>
        </p:nvSpPr>
        <p:spPr>
          <a:xfrm>
            <a:off x="4761980" y="3684114"/>
            <a:ext cx="3889800" cy="7233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02060"/>
                </a:solidFill>
                <a:highlight>
                  <a:srgbClr val="FFFFFF"/>
                </a:highlight>
                <a:latin typeface="Lexend"/>
                <a:ea typeface="Lexend"/>
                <a:cs typeface="Lexend"/>
                <a:sym typeface="Lexend"/>
              </a:rPr>
              <a:t>Jarque-Bera </a:t>
            </a:r>
            <a:r>
              <a:rPr lang="fr" sz="850" i="1" dirty="0">
                <a:solidFill>
                  <a:srgbClr val="002060"/>
                </a:solidFill>
                <a:highlight>
                  <a:schemeClr val="lt1"/>
                </a:highlight>
                <a:latin typeface="Lexend"/>
                <a:ea typeface="Lexend"/>
                <a:cs typeface="Lexend"/>
                <a:sym typeface="Lexend"/>
              </a:rPr>
              <a:t>(JB) </a:t>
            </a:r>
            <a:r>
              <a:rPr lang="fr" sz="850" i="1" dirty="0">
                <a:solidFill>
                  <a:srgbClr val="002060"/>
                </a:solidFill>
                <a:highlight>
                  <a:srgbClr val="FFFFFF"/>
                </a:highlight>
                <a:latin typeface="Lexend"/>
                <a:ea typeface="Lexend"/>
                <a:cs typeface="Lexend"/>
                <a:sym typeface="Lexend"/>
              </a:rPr>
              <a:t>sert à tester si la distribution est normale.</a:t>
            </a:r>
            <a:endParaRPr sz="850" i="1" dirty="0">
              <a:solidFill>
                <a:srgbClr val="002060"/>
              </a:solidFill>
              <a:highlight>
                <a:srgbClr val="FFFFFF"/>
              </a:highlight>
              <a:latin typeface="Lexend"/>
              <a:ea typeface="Lexend"/>
              <a:cs typeface="Lexend"/>
              <a:sym typeface="Lexend"/>
            </a:endParaRPr>
          </a:p>
          <a:p>
            <a:pPr marL="0" lvl="0" indent="0" algn="ctr" rtl="0">
              <a:spcBef>
                <a:spcPts val="0"/>
              </a:spcBef>
              <a:spcAft>
                <a:spcPts val="0"/>
              </a:spcAft>
              <a:buNone/>
            </a:pPr>
            <a:r>
              <a:rPr lang="fr" sz="850" i="1" dirty="0">
                <a:solidFill>
                  <a:srgbClr val="002060"/>
                </a:solidFill>
                <a:highlight>
                  <a:srgbClr val="FFFFFF"/>
                </a:highlight>
                <a:latin typeface="Lexend"/>
                <a:ea typeface="Lexend"/>
                <a:cs typeface="Lexend"/>
                <a:sym typeface="Lexend"/>
              </a:rPr>
              <a:t>Prob(JB) est la probabilité que la valeur de Jarque-Bera dépasse 5%</a:t>
            </a:r>
            <a:endParaRPr sz="850" i="1" dirty="0">
              <a:solidFill>
                <a:srgbClr val="002060"/>
              </a:solidFill>
              <a:highlight>
                <a:srgbClr val="FFFFFF"/>
              </a:highlight>
              <a:latin typeface="Lexend"/>
              <a:ea typeface="Lexend"/>
              <a:cs typeface="Lexend"/>
              <a:sym typeface="Lexend"/>
            </a:endParaRPr>
          </a:p>
          <a:p>
            <a:pPr marL="0" lvl="0" indent="0" algn="ctr" rtl="0">
              <a:spcBef>
                <a:spcPts val="0"/>
              </a:spcBef>
              <a:spcAft>
                <a:spcPts val="0"/>
              </a:spcAft>
              <a:buNone/>
            </a:pPr>
            <a:r>
              <a:rPr lang="fr" sz="850" i="1" dirty="0">
                <a:solidFill>
                  <a:srgbClr val="002060"/>
                </a:solidFill>
                <a:highlight>
                  <a:schemeClr val="lt1"/>
                </a:highlight>
                <a:latin typeface="Lexend"/>
                <a:ea typeface="Lexend"/>
                <a:cs typeface="Lexend"/>
                <a:sym typeface="Lexend"/>
              </a:rPr>
              <a:t>5,62e-09 &lt; 0.05</a:t>
            </a:r>
            <a:endParaRPr sz="850" i="1" dirty="0">
              <a:solidFill>
                <a:srgbClr val="002060"/>
              </a:solidFill>
              <a:highlight>
                <a:srgbClr val="FFFFFF"/>
              </a:highlight>
              <a:latin typeface="Lexend"/>
              <a:ea typeface="Lexend"/>
              <a:cs typeface="Lexend"/>
              <a:sym typeface="Lexend"/>
            </a:endParaRPr>
          </a:p>
          <a:p>
            <a:pPr marL="0" lvl="0" indent="0" algn="ctr" rtl="0">
              <a:spcBef>
                <a:spcPts val="0"/>
              </a:spcBef>
              <a:spcAft>
                <a:spcPts val="0"/>
              </a:spcAft>
              <a:buNone/>
            </a:pPr>
            <a:r>
              <a:rPr lang="fr" sz="950" i="1" dirty="0">
                <a:solidFill>
                  <a:schemeClr val="dk1"/>
                </a:solidFill>
                <a:highlight>
                  <a:srgbClr val="FFFFFF"/>
                </a:highlight>
                <a:latin typeface="Helvetica"/>
                <a:ea typeface="Helvetica"/>
                <a:cs typeface="Helvetica"/>
                <a:sym typeface="Helvetica"/>
              </a:rPr>
              <a:t> </a:t>
            </a:r>
            <a:r>
              <a:rPr lang="fr" sz="850" i="1" dirty="0">
                <a:solidFill>
                  <a:srgbClr val="073763"/>
                </a:solidFill>
                <a:highlight>
                  <a:srgbClr val="FFFFFF"/>
                </a:highlight>
                <a:latin typeface="Lexend"/>
                <a:ea typeface="Lexend"/>
                <a:cs typeface="Lexend"/>
                <a:sym typeface="Lexend"/>
              </a:rPr>
              <a:t>La distribution ne suit pas une loi normale</a:t>
            </a:r>
            <a:endParaRPr sz="950" i="1" dirty="0">
              <a:solidFill>
                <a:schemeClr val="dk1"/>
              </a:solidFill>
              <a:highlight>
                <a:srgbClr val="FFFFFF"/>
              </a:highlight>
              <a:latin typeface="Helvetica"/>
              <a:ea typeface="Helvetica"/>
              <a:cs typeface="Helvetica"/>
              <a:sym typeface="Helvetica"/>
            </a:endParaRPr>
          </a:p>
        </p:txBody>
      </p:sp>
      <p:sp>
        <p:nvSpPr>
          <p:cNvPr id="31" name="Google Shape;211;p23">
            <a:extLst>
              <a:ext uri="{FF2B5EF4-FFF2-40B4-BE49-F238E27FC236}">
                <a16:creationId xmlns:a16="http://schemas.microsoft.com/office/drawing/2014/main" id="{55771CB9-4DDA-45D2-A021-F6A2299E4081}"/>
              </a:ext>
            </a:extLst>
          </p:cNvPr>
          <p:cNvSpPr txBox="1"/>
          <p:nvPr/>
        </p:nvSpPr>
        <p:spPr>
          <a:xfrm>
            <a:off x="1297785" y="491839"/>
            <a:ext cx="5966313" cy="457213"/>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Regression linéaire / Imputation</a:t>
            </a:r>
            <a:endParaRPr sz="2800" dirty="0">
              <a:solidFill>
                <a:schemeClr val="dk1"/>
              </a:solidFill>
              <a:latin typeface="Lexend"/>
              <a:ea typeface="Lexend"/>
              <a:cs typeface="Lexend"/>
              <a:sym typeface="Lexend"/>
            </a:endParaRPr>
          </a:p>
        </p:txBody>
      </p:sp>
      <p:pic>
        <p:nvPicPr>
          <p:cNvPr id="3" name="Image 2">
            <a:extLst>
              <a:ext uri="{FF2B5EF4-FFF2-40B4-BE49-F238E27FC236}">
                <a16:creationId xmlns:a16="http://schemas.microsoft.com/office/drawing/2014/main" id="{C33C7412-F039-41F8-AA46-64E1A97D358C}"/>
              </a:ext>
            </a:extLst>
          </p:cNvPr>
          <p:cNvPicPr>
            <a:picLocks noChangeAspect="1"/>
          </p:cNvPicPr>
          <p:nvPr/>
        </p:nvPicPr>
        <p:blipFill>
          <a:blip r:embed="rId5"/>
          <a:stretch>
            <a:fillRect/>
          </a:stretch>
        </p:blipFill>
        <p:spPr>
          <a:xfrm>
            <a:off x="417150" y="1856364"/>
            <a:ext cx="3734305" cy="2762200"/>
          </a:xfrm>
          <a:prstGeom prst="rect">
            <a:avLst/>
          </a:prstGeom>
        </p:spPr>
      </p:pic>
      <p:sp>
        <p:nvSpPr>
          <p:cNvPr id="4" name="Rectangle : coins arrondis 3">
            <a:extLst>
              <a:ext uri="{FF2B5EF4-FFF2-40B4-BE49-F238E27FC236}">
                <a16:creationId xmlns:a16="http://schemas.microsoft.com/office/drawing/2014/main" id="{2A803FC9-054A-4A89-A9F3-CFD0278F635F}"/>
              </a:ext>
            </a:extLst>
          </p:cNvPr>
          <p:cNvSpPr/>
          <p:nvPr/>
        </p:nvSpPr>
        <p:spPr>
          <a:xfrm>
            <a:off x="3664324" y="2041826"/>
            <a:ext cx="430305" cy="224003"/>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4FF2066E-3CD6-4E18-B542-C6A852E8247D}"/>
              </a:ext>
            </a:extLst>
          </p:cNvPr>
          <p:cNvCxnSpPr/>
          <p:nvPr/>
        </p:nvCxnSpPr>
        <p:spPr>
          <a:xfrm flipH="1">
            <a:off x="4094629" y="1754841"/>
            <a:ext cx="1082489" cy="40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A44C5212-FE6D-41E7-9C9D-3FC3400B3DFA}"/>
              </a:ext>
            </a:extLst>
          </p:cNvPr>
          <p:cNvSpPr/>
          <p:nvPr/>
        </p:nvSpPr>
        <p:spPr>
          <a:xfrm>
            <a:off x="3536577" y="2268451"/>
            <a:ext cx="614878" cy="18284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Connecteur droit avec flèche 37">
            <a:extLst>
              <a:ext uri="{FF2B5EF4-FFF2-40B4-BE49-F238E27FC236}">
                <a16:creationId xmlns:a16="http://schemas.microsoft.com/office/drawing/2014/main" id="{D8639585-0DF0-4FC2-AF41-268C6AA1C8A7}"/>
              </a:ext>
            </a:extLst>
          </p:cNvPr>
          <p:cNvCxnSpPr>
            <a:cxnSpLocks/>
            <a:endCxn id="37" idx="3"/>
          </p:cNvCxnSpPr>
          <p:nvPr/>
        </p:nvCxnSpPr>
        <p:spPr>
          <a:xfrm flipH="1">
            <a:off x="4151455" y="2286783"/>
            <a:ext cx="1025664" cy="7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 coins arrondis 41">
            <a:extLst>
              <a:ext uri="{FF2B5EF4-FFF2-40B4-BE49-F238E27FC236}">
                <a16:creationId xmlns:a16="http://schemas.microsoft.com/office/drawing/2014/main" id="{FD8B1FD9-71C5-4164-8C4F-B3467C11CC0F}"/>
              </a:ext>
            </a:extLst>
          </p:cNvPr>
          <p:cNvSpPr/>
          <p:nvPr/>
        </p:nvSpPr>
        <p:spPr>
          <a:xfrm>
            <a:off x="423872" y="4092755"/>
            <a:ext cx="1747827" cy="1828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 coins arrondis 42">
            <a:extLst>
              <a:ext uri="{FF2B5EF4-FFF2-40B4-BE49-F238E27FC236}">
                <a16:creationId xmlns:a16="http://schemas.microsoft.com/office/drawing/2014/main" id="{F2A11DC4-013B-4F90-B629-48A34B729901}"/>
              </a:ext>
            </a:extLst>
          </p:cNvPr>
          <p:cNvSpPr/>
          <p:nvPr/>
        </p:nvSpPr>
        <p:spPr>
          <a:xfrm>
            <a:off x="3671940" y="4049350"/>
            <a:ext cx="430305" cy="13482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Connecteur droit avec flèche 43">
            <a:extLst>
              <a:ext uri="{FF2B5EF4-FFF2-40B4-BE49-F238E27FC236}">
                <a16:creationId xmlns:a16="http://schemas.microsoft.com/office/drawing/2014/main" id="{9F419E1B-758E-4CA8-ABB1-7B4A2C37A5DC}"/>
              </a:ext>
            </a:extLst>
          </p:cNvPr>
          <p:cNvCxnSpPr>
            <a:cxnSpLocks/>
            <a:endCxn id="42" idx="3"/>
          </p:cNvCxnSpPr>
          <p:nvPr/>
        </p:nvCxnSpPr>
        <p:spPr>
          <a:xfrm flipH="1">
            <a:off x="2171699" y="3075284"/>
            <a:ext cx="2366042" cy="1108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D88844B3-06C0-45ED-9288-ED6D172081CA}"/>
              </a:ext>
            </a:extLst>
          </p:cNvPr>
          <p:cNvCxnSpPr>
            <a:cxnSpLocks/>
            <a:endCxn id="43" idx="3"/>
          </p:cNvCxnSpPr>
          <p:nvPr/>
        </p:nvCxnSpPr>
        <p:spPr>
          <a:xfrm flipH="1">
            <a:off x="4102245" y="3528005"/>
            <a:ext cx="533628" cy="58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 coins arrondis 47">
            <a:extLst>
              <a:ext uri="{FF2B5EF4-FFF2-40B4-BE49-F238E27FC236}">
                <a16:creationId xmlns:a16="http://schemas.microsoft.com/office/drawing/2014/main" id="{242C1A6A-F835-41CE-8C31-FD069BF2CFC0}"/>
              </a:ext>
            </a:extLst>
          </p:cNvPr>
          <p:cNvSpPr/>
          <p:nvPr/>
        </p:nvSpPr>
        <p:spPr>
          <a:xfrm>
            <a:off x="3561781" y="4186560"/>
            <a:ext cx="564469" cy="21695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droit avec flèche 48">
            <a:extLst>
              <a:ext uri="{FF2B5EF4-FFF2-40B4-BE49-F238E27FC236}">
                <a16:creationId xmlns:a16="http://schemas.microsoft.com/office/drawing/2014/main" id="{18EBE6B1-13CD-42FD-A9E4-A140F7ACAB2E}"/>
              </a:ext>
            </a:extLst>
          </p:cNvPr>
          <p:cNvCxnSpPr>
            <a:cxnSpLocks/>
            <a:stCxn id="245" idx="1"/>
            <a:endCxn id="48" idx="3"/>
          </p:cNvCxnSpPr>
          <p:nvPr/>
        </p:nvCxnSpPr>
        <p:spPr>
          <a:xfrm flipH="1">
            <a:off x="4126250" y="4045764"/>
            <a:ext cx="635730" cy="249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25">
            <a:extLst>
              <a:ext uri="{FF2B5EF4-FFF2-40B4-BE49-F238E27FC236}">
                <a16:creationId xmlns:a16="http://schemas.microsoft.com/office/drawing/2014/main" id="{A7F5F9FF-159A-4579-A506-773D89394E2D}"/>
              </a:ext>
            </a:extLst>
          </p:cNvPr>
          <p:cNvSpPr/>
          <p:nvPr/>
        </p:nvSpPr>
        <p:spPr>
          <a:xfrm>
            <a:off x="2669241" y="3261950"/>
            <a:ext cx="407340" cy="70955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avec flèche 26">
            <a:extLst>
              <a:ext uri="{FF2B5EF4-FFF2-40B4-BE49-F238E27FC236}">
                <a16:creationId xmlns:a16="http://schemas.microsoft.com/office/drawing/2014/main" id="{34B50ED1-C687-498E-94A7-CDCB4808E050}"/>
              </a:ext>
            </a:extLst>
          </p:cNvPr>
          <p:cNvCxnSpPr>
            <a:cxnSpLocks/>
            <a:stCxn id="29" idx="1"/>
          </p:cNvCxnSpPr>
          <p:nvPr/>
        </p:nvCxnSpPr>
        <p:spPr>
          <a:xfrm flipH="1" flipV="1">
            <a:off x="3071286" y="3476313"/>
            <a:ext cx="1658802" cy="115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Google Shape;241;p24">
            <a:extLst>
              <a:ext uri="{FF2B5EF4-FFF2-40B4-BE49-F238E27FC236}">
                <a16:creationId xmlns:a16="http://schemas.microsoft.com/office/drawing/2014/main" id="{6CC78F54-FCD9-4623-A7E1-9C23AC769055}"/>
              </a:ext>
            </a:extLst>
          </p:cNvPr>
          <p:cNvSpPr txBox="1"/>
          <p:nvPr/>
        </p:nvSpPr>
        <p:spPr>
          <a:xfrm>
            <a:off x="4730088" y="4476306"/>
            <a:ext cx="4165500" cy="315441"/>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02060"/>
                </a:solidFill>
                <a:highlight>
                  <a:srgbClr val="FFFFFF"/>
                </a:highlight>
                <a:latin typeface="Lexend"/>
                <a:ea typeface="Lexend"/>
                <a:cs typeface="Lexend"/>
                <a:sym typeface="Lexend"/>
              </a:rPr>
              <a:t>P-valeurs supérieur à 5% = Certaines variables sont non significatives</a:t>
            </a:r>
            <a:endParaRPr sz="750" i="1" dirty="0">
              <a:solidFill>
                <a:srgbClr val="002060"/>
              </a:solidFill>
              <a:highlight>
                <a:srgbClr val="FFFFFF"/>
              </a:highlight>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9"/>
                                        </p:tgtEl>
                                        <p:attrNameLst>
                                          <p:attrName>style.visibility</p:attrName>
                                        </p:attrNameLst>
                                      </p:cBhvr>
                                      <p:to>
                                        <p:strVal val="visible"/>
                                      </p:to>
                                    </p:set>
                                    <p:anim calcmode="lin" valueType="num">
                                      <p:cBhvr additive="base">
                                        <p:cTn id="30" dur="500" fill="hold"/>
                                        <p:tgtEl>
                                          <p:spTgt spid="229"/>
                                        </p:tgtEl>
                                        <p:attrNameLst>
                                          <p:attrName>ppt_x</p:attrName>
                                        </p:attrNameLst>
                                      </p:cBhvr>
                                      <p:tavLst>
                                        <p:tav tm="0">
                                          <p:val>
                                            <p:strVal val="#ppt_x"/>
                                          </p:val>
                                        </p:tav>
                                        <p:tav tm="100000">
                                          <p:val>
                                            <p:strVal val="#ppt_x"/>
                                          </p:val>
                                        </p:tav>
                                      </p:tavLst>
                                    </p:anim>
                                    <p:anim calcmode="lin" valueType="num">
                                      <p:cBhvr additive="base">
                                        <p:cTn id="31" dur="500" fill="hold"/>
                                        <p:tgtEl>
                                          <p:spTgt spid="22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1000"/>
                                        <p:tgtEl>
                                          <p:spTgt spid="37"/>
                                        </p:tgtEl>
                                      </p:cBhvr>
                                    </p:animEffect>
                                    <p:anim calcmode="lin" valueType="num">
                                      <p:cBhvr>
                                        <p:cTn id="37" dur="1000" fill="hold"/>
                                        <p:tgtEl>
                                          <p:spTgt spid="37"/>
                                        </p:tgtEl>
                                        <p:attrNameLst>
                                          <p:attrName>ppt_x</p:attrName>
                                        </p:attrNameLst>
                                      </p:cBhvr>
                                      <p:tavLst>
                                        <p:tav tm="0">
                                          <p:val>
                                            <p:strVal val="#ppt_x"/>
                                          </p:val>
                                        </p:tav>
                                        <p:tav tm="100000">
                                          <p:val>
                                            <p:strVal val="#ppt_x"/>
                                          </p:val>
                                        </p:tav>
                                      </p:tavLst>
                                    </p:anim>
                                    <p:anim calcmode="lin" valueType="num">
                                      <p:cBhvr>
                                        <p:cTn id="3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barn(inVertical)">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38"/>
                                        </p:tgtEl>
                                        <p:attrNameLst>
                                          <p:attrName>style.visibility</p:attrName>
                                        </p:attrNameLst>
                                      </p:cBhvr>
                                      <p:to>
                                        <p:strVal val="visible"/>
                                      </p:to>
                                    </p:set>
                                    <p:anim calcmode="lin" valueType="num">
                                      <p:cBhvr additive="base">
                                        <p:cTn id="48" dur="500" fill="hold"/>
                                        <p:tgtEl>
                                          <p:spTgt spid="238"/>
                                        </p:tgtEl>
                                        <p:attrNameLst>
                                          <p:attrName>ppt_x</p:attrName>
                                        </p:attrNameLst>
                                      </p:cBhvr>
                                      <p:tavLst>
                                        <p:tav tm="0">
                                          <p:val>
                                            <p:strVal val="#ppt_x"/>
                                          </p:val>
                                        </p:tav>
                                        <p:tav tm="100000">
                                          <p:val>
                                            <p:strVal val="#ppt_x"/>
                                          </p:val>
                                        </p:tav>
                                      </p:tavLst>
                                    </p:anim>
                                    <p:anim calcmode="lin" valueType="num">
                                      <p:cBhvr additive="base">
                                        <p:cTn id="49" dur="500" fill="hold"/>
                                        <p:tgtEl>
                                          <p:spTgt spid="23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barn(inVertical)">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41"/>
                                        </p:tgtEl>
                                        <p:attrNameLst>
                                          <p:attrName>style.visibility</p:attrName>
                                        </p:attrNameLst>
                                      </p:cBhvr>
                                      <p:to>
                                        <p:strVal val="visible"/>
                                      </p:to>
                                    </p:set>
                                    <p:anim calcmode="lin" valueType="num">
                                      <p:cBhvr additive="base">
                                        <p:cTn id="66" dur="500" fill="hold"/>
                                        <p:tgtEl>
                                          <p:spTgt spid="241"/>
                                        </p:tgtEl>
                                        <p:attrNameLst>
                                          <p:attrName>ppt_x</p:attrName>
                                        </p:attrNameLst>
                                      </p:cBhvr>
                                      <p:tavLst>
                                        <p:tav tm="0">
                                          <p:val>
                                            <p:strVal val="#ppt_x"/>
                                          </p:val>
                                        </p:tav>
                                        <p:tav tm="100000">
                                          <p:val>
                                            <p:strVal val="#ppt_x"/>
                                          </p:val>
                                        </p:tav>
                                      </p:tavLst>
                                    </p:anim>
                                    <p:anim calcmode="lin" valueType="num">
                                      <p:cBhvr additive="base">
                                        <p:cTn id="67"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barn(inVertical)">
                                      <p:cBhvr>
                                        <p:cTn id="79" dur="500"/>
                                        <p:tgtEl>
                                          <p:spTgt spid="46"/>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43"/>
                                        </p:tgtEl>
                                        <p:attrNameLst>
                                          <p:attrName>style.visibility</p:attrName>
                                        </p:attrNameLst>
                                      </p:cBhvr>
                                      <p:to>
                                        <p:strVal val="visible"/>
                                      </p:to>
                                    </p:set>
                                    <p:anim calcmode="lin" valueType="num">
                                      <p:cBhvr additive="base">
                                        <p:cTn id="84" dur="500" fill="hold"/>
                                        <p:tgtEl>
                                          <p:spTgt spid="243"/>
                                        </p:tgtEl>
                                        <p:attrNameLst>
                                          <p:attrName>ppt_x</p:attrName>
                                        </p:attrNameLst>
                                      </p:cBhvr>
                                      <p:tavLst>
                                        <p:tav tm="0">
                                          <p:val>
                                            <p:strVal val="#ppt_x"/>
                                          </p:val>
                                        </p:tav>
                                        <p:tav tm="100000">
                                          <p:val>
                                            <p:strVal val="#ppt_x"/>
                                          </p:val>
                                        </p:tav>
                                      </p:tavLst>
                                    </p:anim>
                                    <p:anim calcmode="lin" valueType="num">
                                      <p:cBhvr additive="base">
                                        <p:cTn id="85" dur="500" fill="hold"/>
                                        <p:tgtEl>
                                          <p:spTgt spid="24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1000"/>
                                        <p:tgtEl>
                                          <p:spTgt spid="48"/>
                                        </p:tgtEl>
                                      </p:cBhvr>
                                    </p:animEffect>
                                    <p:anim calcmode="lin" valueType="num">
                                      <p:cBhvr>
                                        <p:cTn id="91" dur="1000" fill="hold"/>
                                        <p:tgtEl>
                                          <p:spTgt spid="48"/>
                                        </p:tgtEl>
                                        <p:attrNameLst>
                                          <p:attrName>ppt_x</p:attrName>
                                        </p:attrNameLst>
                                      </p:cBhvr>
                                      <p:tavLst>
                                        <p:tav tm="0">
                                          <p:val>
                                            <p:strVal val="#ppt_x"/>
                                          </p:val>
                                        </p:tav>
                                        <p:tav tm="100000">
                                          <p:val>
                                            <p:strVal val="#ppt_x"/>
                                          </p:val>
                                        </p:tav>
                                      </p:tavLst>
                                    </p:anim>
                                    <p:anim calcmode="lin" valueType="num">
                                      <p:cBhvr>
                                        <p:cTn id="9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barn(inVertical)">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245"/>
                                        </p:tgtEl>
                                        <p:attrNameLst>
                                          <p:attrName>style.visibility</p:attrName>
                                        </p:attrNameLst>
                                      </p:cBhvr>
                                      <p:to>
                                        <p:strVal val="visible"/>
                                      </p:to>
                                    </p:set>
                                    <p:animEffect transition="in" filter="fade">
                                      <p:cBhvr>
                                        <p:cTn id="102" dur="1000"/>
                                        <p:tgtEl>
                                          <p:spTgt spid="245"/>
                                        </p:tgtEl>
                                      </p:cBhvr>
                                    </p:animEffect>
                                    <p:anim calcmode="lin" valueType="num">
                                      <p:cBhvr>
                                        <p:cTn id="103" dur="1000" fill="hold"/>
                                        <p:tgtEl>
                                          <p:spTgt spid="245"/>
                                        </p:tgtEl>
                                        <p:attrNameLst>
                                          <p:attrName>ppt_x</p:attrName>
                                        </p:attrNameLst>
                                      </p:cBhvr>
                                      <p:tavLst>
                                        <p:tav tm="0">
                                          <p:val>
                                            <p:strVal val="#ppt_x"/>
                                          </p:val>
                                        </p:tav>
                                        <p:tav tm="100000">
                                          <p:val>
                                            <p:strVal val="#ppt_x"/>
                                          </p:val>
                                        </p:tav>
                                      </p:tavLst>
                                    </p:anim>
                                    <p:anim calcmode="lin" valueType="num">
                                      <p:cBhvr>
                                        <p:cTn id="104"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1000"/>
                                        <p:tgtEl>
                                          <p:spTgt spid="26"/>
                                        </p:tgtEl>
                                      </p:cBhvr>
                                    </p:animEffect>
                                    <p:anim calcmode="lin" valueType="num">
                                      <p:cBhvr>
                                        <p:cTn id="110" dur="1000" fill="hold"/>
                                        <p:tgtEl>
                                          <p:spTgt spid="26"/>
                                        </p:tgtEl>
                                        <p:attrNameLst>
                                          <p:attrName>ppt_x</p:attrName>
                                        </p:attrNameLst>
                                      </p:cBhvr>
                                      <p:tavLst>
                                        <p:tav tm="0">
                                          <p:val>
                                            <p:strVal val="#ppt_x"/>
                                          </p:val>
                                        </p:tav>
                                        <p:tav tm="100000">
                                          <p:val>
                                            <p:strVal val="#ppt_x"/>
                                          </p:val>
                                        </p:tav>
                                      </p:tavLst>
                                    </p:anim>
                                    <p:anim calcmode="lin" valueType="num">
                                      <p:cBhvr>
                                        <p:cTn id="11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barn(inVertical)">
                                      <p:cBhvr>
                                        <p:cTn id="116" dur="500"/>
                                        <p:tgtEl>
                                          <p:spTgt spid="27"/>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additive="base">
                                        <p:cTn id="121" dur="500" fill="hold"/>
                                        <p:tgtEl>
                                          <p:spTgt spid="29"/>
                                        </p:tgtEl>
                                        <p:attrNameLst>
                                          <p:attrName>ppt_x</p:attrName>
                                        </p:attrNameLst>
                                      </p:cBhvr>
                                      <p:tavLst>
                                        <p:tav tm="0">
                                          <p:val>
                                            <p:strVal val="#ppt_x"/>
                                          </p:val>
                                        </p:tav>
                                        <p:tav tm="100000">
                                          <p:val>
                                            <p:strVal val="#ppt_x"/>
                                          </p:val>
                                        </p:tav>
                                      </p:tavLst>
                                    </p:anim>
                                    <p:anim calcmode="lin" valueType="num">
                                      <p:cBhvr additive="base">
                                        <p:cTn id="1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8" grpId="0" animBg="1"/>
      <p:bldP spid="241" grpId="0" animBg="1"/>
      <p:bldP spid="243" grpId="0" animBg="1"/>
      <p:bldP spid="245" grpId="0" animBg="1"/>
      <p:bldP spid="4" grpId="0" animBg="1"/>
      <p:bldP spid="37" grpId="0" animBg="1"/>
      <p:bldP spid="42" grpId="0" animBg="1"/>
      <p:bldP spid="43" grpId="0" animBg="1"/>
      <p:bldP spid="48" grpId="0" animBg="1"/>
      <p:bldP spid="26"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4"/>
          <p:cNvSpPr txBox="1"/>
          <p:nvPr/>
        </p:nvSpPr>
        <p:spPr>
          <a:xfrm>
            <a:off x="4700000" y="2261875"/>
            <a:ext cx="34038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 sz="1100" dirty="0">
                <a:solidFill>
                  <a:srgbClr val="271A38"/>
                </a:solidFill>
                <a:highlight>
                  <a:srgbClr val="FFFFFF"/>
                </a:highlight>
                <a:latin typeface="Lexend"/>
                <a:ea typeface="Lexend"/>
                <a:cs typeface="Lexend"/>
                <a:sym typeface="Lexend"/>
              </a:rPr>
              <a:t>I</a:t>
            </a:r>
            <a:r>
              <a:rPr lang="fr" sz="1200" dirty="0">
                <a:solidFill>
                  <a:srgbClr val="271A38"/>
                </a:solidFill>
                <a:highlight>
                  <a:srgbClr val="FFFFFF"/>
                </a:highlight>
              </a:rPr>
              <a:t>nstitution qui a pour objectif de mettre en place des méthodes d’identification des contrefaçons des billets en euros.</a:t>
            </a:r>
            <a:endParaRPr sz="1300" dirty="0">
              <a:latin typeface="Lexend"/>
              <a:ea typeface="Lexend"/>
              <a:cs typeface="Lexend"/>
              <a:sym typeface="Lexend"/>
            </a:endParaRPr>
          </a:p>
        </p:txBody>
      </p:sp>
      <p:sp>
        <p:nvSpPr>
          <p:cNvPr id="69" name="Google Shape;69;p14"/>
          <p:cNvSpPr txBox="1"/>
          <p:nvPr/>
        </p:nvSpPr>
        <p:spPr>
          <a:xfrm>
            <a:off x="1694330" y="712862"/>
            <a:ext cx="4940005" cy="682126"/>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3200">
                <a:solidFill>
                  <a:schemeClr val="dk1"/>
                </a:solidFill>
                <a:highlight>
                  <a:schemeClr val="lt1"/>
                </a:highlight>
                <a:latin typeface="Lexend"/>
                <a:ea typeface="Lexend"/>
                <a:cs typeface="Lexend"/>
                <a:sym typeface="Lexend"/>
              </a:rPr>
              <a:t>Contexte du projet</a:t>
            </a:r>
            <a:endParaRPr sz="3200">
              <a:solidFill>
                <a:schemeClr val="dk1"/>
              </a:solidFill>
              <a:latin typeface="Lexend"/>
              <a:ea typeface="Lexend"/>
              <a:cs typeface="Lexend"/>
              <a:sym typeface="Lexend"/>
            </a:endParaRPr>
          </a:p>
        </p:txBody>
      </p:sp>
      <p:pic>
        <p:nvPicPr>
          <p:cNvPr id="73" name="Google Shape;73;p14"/>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74" name="Google Shape;74;p14"/>
          <p:cNvSpPr txBox="1"/>
          <p:nvPr/>
        </p:nvSpPr>
        <p:spPr>
          <a:xfrm>
            <a:off x="4700000" y="1876963"/>
            <a:ext cx="225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b="1">
                <a:solidFill>
                  <a:srgbClr val="1C4587"/>
                </a:solidFill>
                <a:highlight>
                  <a:schemeClr val="lt1"/>
                </a:highlight>
                <a:latin typeface="Lexend"/>
                <a:ea typeface="Lexend"/>
                <a:cs typeface="Lexend"/>
                <a:sym typeface="Lexend"/>
              </a:rPr>
              <a:t>ONCFM</a:t>
            </a:r>
            <a:r>
              <a:rPr lang="fr" sz="1300">
                <a:solidFill>
                  <a:srgbClr val="1C4587"/>
                </a:solidFill>
                <a:highlight>
                  <a:schemeClr val="lt1"/>
                </a:highlight>
                <a:latin typeface="Lexend"/>
                <a:ea typeface="Lexend"/>
                <a:cs typeface="Lexend"/>
                <a:sym typeface="Lexend"/>
              </a:rPr>
              <a:t> </a:t>
            </a:r>
            <a:endParaRPr sz="1600">
              <a:solidFill>
                <a:srgbClr val="1C4587"/>
              </a:solidFill>
            </a:endParaRPr>
          </a:p>
        </p:txBody>
      </p:sp>
      <p:pic>
        <p:nvPicPr>
          <p:cNvPr id="75" name="Google Shape;75;p14"/>
          <p:cNvPicPr preferRelativeResize="0"/>
          <p:nvPr/>
        </p:nvPicPr>
        <p:blipFill>
          <a:blip r:embed="rId4">
            <a:alphaModFix/>
          </a:blip>
          <a:stretch>
            <a:fillRect/>
          </a:stretch>
        </p:blipFill>
        <p:spPr>
          <a:xfrm>
            <a:off x="1101950" y="1677000"/>
            <a:ext cx="3403802" cy="3214477"/>
          </a:xfrm>
          <a:prstGeom prst="rect">
            <a:avLst/>
          </a:prstGeom>
          <a:noFill/>
          <a:ln>
            <a:noFill/>
          </a:ln>
        </p:spPr>
      </p:pic>
      <p:pic>
        <p:nvPicPr>
          <p:cNvPr id="78" name="Google Shape;78;p14"/>
          <p:cNvPicPr preferRelativeResize="0"/>
          <p:nvPr/>
        </p:nvPicPr>
        <p:blipFill>
          <a:blip r:embed="rId5">
            <a:alphaModFix amt="20000"/>
          </a:blip>
          <a:stretch>
            <a:fillRect/>
          </a:stretch>
        </p:blipFill>
        <p:spPr>
          <a:xfrm>
            <a:off x="6761425" y="0"/>
            <a:ext cx="2382577" cy="1539251"/>
          </a:xfrm>
          <a:prstGeom prst="rect">
            <a:avLst/>
          </a:prstGeom>
          <a:noFill/>
          <a:ln>
            <a:noFill/>
          </a:ln>
        </p:spPr>
      </p:pic>
      <p:sp>
        <p:nvSpPr>
          <p:cNvPr id="16" name="Google Shape;57;p13">
            <a:extLst>
              <a:ext uri="{FF2B5EF4-FFF2-40B4-BE49-F238E27FC236}">
                <a16:creationId xmlns:a16="http://schemas.microsoft.com/office/drawing/2014/main" id="{C8E0B3A2-7D3D-4E81-9265-AE811DCC368A}"/>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2</a:t>
            </a:fld>
            <a:endParaRPr lang="fr" dirty="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1;p23">
            <a:extLst>
              <a:ext uri="{FF2B5EF4-FFF2-40B4-BE49-F238E27FC236}">
                <a16:creationId xmlns:a16="http://schemas.microsoft.com/office/drawing/2014/main" id="{6AF7CB33-76B5-45E5-B242-0FD3A143E655}"/>
              </a:ext>
            </a:extLst>
          </p:cNvPr>
          <p:cNvSpPr txBox="1"/>
          <p:nvPr/>
        </p:nvSpPr>
        <p:spPr>
          <a:xfrm>
            <a:off x="1297785" y="491839"/>
            <a:ext cx="5966313" cy="457213"/>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Regression linéaire / Imputation</a:t>
            </a:r>
            <a:endParaRPr sz="2800" dirty="0">
              <a:solidFill>
                <a:schemeClr val="dk1"/>
              </a:solidFill>
              <a:latin typeface="Lexend"/>
              <a:ea typeface="Lexend"/>
              <a:cs typeface="Lexend"/>
              <a:sym typeface="Lexend"/>
            </a:endParaRPr>
          </a:p>
        </p:txBody>
      </p:sp>
      <p:sp>
        <p:nvSpPr>
          <p:cNvPr id="5" name="Google Shape;223;p24">
            <a:extLst>
              <a:ext uri="{FF2B5EF4-FFF2-40B4-BE49-F238E27FC236}">
                <a16:creationId xmlns:a16="http://schemas.microsoft.com/office/drawing/2014/main" id="{125D0FC1-4E6B-4CB6-8496-4CD8E005BE9D}"/>
              </a:ext>
            </a:extLst>
          </p:cNvPr>
          <p:cNvSpPr txBox="1"/>
          <p:nvPr/>
        </p:nvSpPr>
        <p:spPr>
          <a:xfrm>
            <a:off x="895650" y="1083625"/>
            <a:ext cx="6796800" cy="393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700" dirty="0">
                <a:solidFill>
                  <a:srgbClr val="0B5394"/>
                </a:solidFill>
                <a:highlight>
                  <a:schemeClr val="lt1"/>
                </a:highlight>
                <a:latin typeface="Lexend"/>
                <a:ea typeface="Lexend"/>
                <a:cs typeface="Lexend"/>
                <a:sym typeface="Lexend"/>
              </a:rPr>
              <a:t>Methode descendante ou backward pour les variables non signifivatives (P-Valeurs inférieur à 5%) </a:t>
            </a:r>
            <a:endParaRPr sz="1200" dirty="0">
              <a:solidFill>
                <a:srgbClr val="0B5394"/>
              </a:solidFill>
              <a:latin typeface="Lexend"/>
              <a:ea typeface="Lexend"/>
              <a:cs typeface="Lexend"/>
              <a:sym typeface="Lexend"/>
            </a:endParaRPr>
          </a:p>
        </p:txBody>
      </p:sp>
      <p:pic>
        <p:nvPicPr>
          <p:cNvPr id="9" name="Image 8">
            <a:extLst>
              <a:ext uri="{FF2B5EF4-FFF2-40B4-BE49-F238E27FC236}">
                <a16:creationId xmlns:a16="http://schemas.microsoft.com/office/drawing/2014/main" id="{B405EC64-1F9D-4B5E-97F4-D06DCC62E297}"/>
              </a:ext>
            </a:extLst>
          </p:cNvPr>
          <p:cNvPicPr>
            <a:picLocks noChangeAspect="1"/>
          </p:cNvPicPr>
          <p:nvPr/>
        </p:nvPicPr>
        <p:blipFill>
          <a:blip r:embed="rId2"/>
          <a:stretch>
            <a:fillRect/>
          </a:stretch>
        </p:blipFill>
        <p:spPr>
          <a:xfrm>
            <a:off x="199448" y="1744481"/>
            <a:ext cx="4785994" cy="2730873"/>
          </a:xfrm>
          <a:prstGeom prst="rect">
            <a:avLst/>
          </a:prstGeom>
        </p:spPr>
      </p:pic>
      <p:sp>
        <p:nvSpPr>
          <p:cNvPr id="10" name="Rectangle : coins arrondis 9">
            <a:extLst>
              <a:ext uri="{FF2B5EF4-FFF2-40B4-BE49-F238E27FC236}">
                <a16:creationId xmlns:a16="http://schemas.microsoft.com/office/drawing/2014/main" id="{9931346B-ADAA-48FD-B0B1-9B5CCA594E40}"/>
              </a:ext>
            </a:extLst>
          </p:cNvPr>
          <p:cNvSpPr/>
          <p:nvPr/>
        </p:nvSpPr>
        <p:spPr>
          <a:xfrm>
            <a:off x="4559733" y="1983441"/>
            <a:ext cx="382062" cy="21515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avec flèche 10">
            <a:extLst>
              <a:ext uri="{FF2B5EF4-FFF2-40B4-BE49-F238E27FC236}">
                <a16:creationId xmlns:a16="http://schemas.microsoft.com/office/drawing/2014/main" id="{08422D4F-0EE3-45F6-9EEB-4AC900EF60AE}"/>
              </a:ext>
            </a:extLst>
          </p:cNvPr>
          <p:cNvCxnSpPr>
            <a:cxnSpLocks/>
            <a:endCxn id="10" idx="3"/>
          </p:cNvCxnSpPr>
          <p:nvPr/>
        </p:nvCxnSpPr>
        <p:spPr>
          <a:xfrm flipH="1">
            <a:off x="4941795" y="1848970"/>
            <a:ext cx="826994" cy="24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Google Shape;229;p24">
            <a:extLst>
              <a:ext uri="{FF2B5EF4-FFF2-40B4-BE49-F238E27FC236}">
                <a16:creationId xmlns:a16="http://schemas.microsoft.com/office/drawing/2014/main" id="{61F14D44-B4AE-4146-B64B-DE0170E9C380}"/>
              </a:ext>
            </a:extLst>
          </p:cNvPr>
          <p:cNvSpPr txBox="1"/>
          <p:nvPr/>
        </p:nvSpPr>
        <p:spPr>
          <a:xfrm>
            <a:off x="5768788" y="1611798"/>
            <a:ext cx="3219300" cy="446246"/>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73763"/>
                </a:solidFill>
                <a:highlight>
                  <a:srgbClr val="FFFFFF"/>
                </a:highlight>
                <a:latin typeface="Lexend"/>
                <a:ea typeface="Lexend"/>
                <a:cs typeface="Lexend"/>
                <a:sym typeface="Lexend"/>
              </a:rPr>
              <a:t>99,2% de la variance ‘Margin Low’ est expliqué par les variables indépendantes</a:t>
            </a:r>
            <a:endParaRPr sz="900" dirty="0">
              <a:solidFill>
                <a:srgbClr val="073763"/>
              </a:solidFill>
              <a:latin typeface="Lexend"/>
              <a:ea typeface="Lexend"/>
              <a:cs typeface="Lexend"/>
              <a:sym typeface="Lexend"/>
            </a:endParaRPr>
          </a:p>
        </p:txBody>
      </p:sp>
      <p:sp>
        <p:nvSpPr>
          <p:cNvPr id="16" name="Rectangle : coins arrondis 15">
            <a:extLst>
              <a:ext uri="{FF2B5EF4-FFF2-40B4-BE49-F238E27FC236}">
                <a16:creationId xmlns:a16="http://schemas.microsoft.com/office/drawing/2014/main" id="{496B2817-45E6-4317-9C3A-B7064335D0A2}"/>
              </a:ext>
            </a:extLst>
          </p:cNvPr>
          <p:cNvSpPr/>
          <p:nvPr/>
        </p:nvSpPr>
        <p:spPr>
          <a:xfrm>
            <a:off x="4326917" y="2222401"/>
            <a:ext cx="614878" cy="21515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91D9C44C-B25F-4DE7-A774-F6A2AF1E81D6}"/>
              </a:ext>
            </a:extLst>
          </p:cNvPr>
          <p:cNvCxnSpPr>
            <a:cxnSpLocks/>
            <a:stCxn id="20" idx="1"/>
          </p:cNvCxnSpPr>
          <p:nvPr/>
        </p:nvCxnSpPr>
        <p:spPr>
          <a:xfrm flipH="1">
            <a:off x="4941797" y="2314141"/>
            <a:ext cx="663118" cy="44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Google Shape;238;p24">
            <a:extLst>
              <a:ext uri="{FF2B5EF4-FFF2-40B4-BE49-F238E27FC236}">
                <a16:creationId xmlns:a16="http://schemas.microsoft.com/office/drawing/2014/main" id="{C6E42696-3C5A-455C-91CC-739BC9E4A195}"/>
              </a:ext>
            </a:extLst>
          </p:cNvPr>
          <p:cNvSpPr txBox="1"/>
          <p:nvPr/>
        </p:nvSpPr>
        <p:spPr>
          <a:xfrm>
            <a:off x="5604915" y="2091018"/>
            <a:ext cx="3640582" cy="446246"/>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02060"/>
                </a:solidFill>
                <a:highlight>
                  <a:srgbClr val="FFFFFF"/>
                </a:highlight>
                <a:latin typeface="Lexend"/>
                <a:ea typeface="Lexend"/>
                <a:cs typeface="Lexend"/>
                <a:sym typeface="Lexend"/>
              </a:rPr>
              <a:t>F-Stastistic elevé + Prob Faible = Modèle statistiquement significatif</a:t>
            </a:r>
            <a:endParaRPr sz="750" i="1" dirty="0">
              <a:solidFill>
                <a:srgbClr val="002060"/>
              </a:solidFill>
              <a:highlight>
                <a:srgbClr val="FFFFFF"/>
              </a:highlight>
              <a:latin typeface="Lexend"/>
              <a:ea typeface="Lexend"/>
              <a:cs typeface="Lexend"/>
              <a:sym typeface="Lexend"/>
            </a:endParaRPr>
          </a:p>
        </p:txBody>
      </p:sp>
      <p:sp>
        <p:nvSpPr>
          <p:cNvPr id="24" name="Rectangle : coins arrondis 23">
            <a:extLst>
              <a:ext uri="{FF2B5EF4-FFF2-40B4-BE49-F238E27FC236}">
                <a16:creationId xmlns:a16="http://schemas.microsoft.com/office/drawing/2014/main" id="{7E5143E2-E86C-471A-92DE-D5DFA15871D7}"/>
              </a:ext>
            </a:extLst>
          </p:cNvPr>
          <p:cNvSpPr/>
          <p:nvPr/>
        </p:nvSpPr>
        <p:spPr>
          <a:xfrm>
            <a:off x="2817159" y="3335910"/>
            <a:ext cx="407340" cy="51667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a:extLst>
              <a:ext uri="{FF2B5EF4-FFF2-40B4-BE49-F238E27FC236}">
                <a16:creationId xmlns:a16="http://schemas.microsoft.com/office/drawing/2014/main" id="{0A4A271E-58E2-47BD-87E6-26B3BAA86C21}"/>
              </a:ext>
            </a:extLst>
          </p:cNvPr>
          <p:cNvCxnSpPr>
            <a:cxnSpLocks/>
            <a:stCxn id="28" idx="1"/>
            <a:endCxn id="24" idx="3"/>
          </p:cNvCxnSpPr>
          <p:nvPr/>
        </p:nvCxnSpPr>
        <p:spPr>
          <a:xfrm flipH="1">
            <a:off x="3224499" y="3345527"/>
            <a:ext cx="2330652" cy="24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241;p24">
            <a:extLst>
              <a:ext uri="{FF2B5EF4-FFF2-40B4-BE49-F238E27FC236}">
                <a16:creationId xmlns:a16="http://schemas.microsoft.com/office/drawing/2014/main" id="{F9B84AC1-6128-4587-BC3E-B99568377277}"/>
              </a:ext>
            </a:extLst>
          </p:cNvPr>
          <p:cNvSpPr txBox="1"/>
          <p:nvPr/>
        </p:nvSpPr>
        <p:spPr>
          <a:xfrm>
            <a:off x="5555151" y="3187806"/>
            <a:ext cx="3389401" cy="315441"/>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02060"/>
                </a:solidFill>
                <a:highlight>
                  <a:srgbClr val="FFFFFF"/>
                </a:highlight>
                <a:latin typeface="Lexend"/>
                <a:ea typeface="Lexend"/>
                <a:cs typeface="Lexend"/>
                <a:sym typeface="Lexend"/>
              </a:rPr>
              <a:t>P-valeurs inférieur à 5% = les variables sont significatives</a:t>
            </a:r>
            <a:endParaRPr sz="750" i="1" dirty="0">
              <a:solidFill>
                <a:srgbClr val="002060"/>
              </a:solidFill>
              <a:highlight>
                <a:srgbClr val="FFFFFF"/>
              </a:highlight>
              <a:latin typeface="Lexend"/>
              <a:ea typeface="Lexend"/>
              <a:cs typeface="Lexend"/>
              <a:sym typeface="Lexend"/>
            </a:endParaRPr>
          </a:p>
        </p:txBody>
      </p:sp>
    </p:spTree>
    <p:extLst>
      <p:ext uri="{BB962C8B-B14F-4D97-AF65-F5344CB8AC3E}">
        <p14:creationId xmlns:p14="http://schemas.microsoft.com/office/powerpoint/2010/main" val="31955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arn(inVertic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inVertical)">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20" grpId="0" animBg="1"/>
      <p:bldP spid="24"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21</a:t>
            </a:fld>
            <a:endParaRPr/>
          </a:p>
        </p:txBody>
      </p:sp>
      <p:sp>
        <p:nvSpPr>
          <p:cNvPr id="255" name="Google Shape;255;p25"/>
          <p:cNvSpPr txBox="1"/>
          <p:nvPr/>
        </p:nvSpPr>
        <p:spPr>
          <a:xfrm>
            <a:off x="895662" y="552433"/>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1200" b="1">
                <a:solidFill>
                  <a:schemeClr val="dk1"/>
                </a:solidFill>
                <a:highlight>
                  <a:schemeClr val="lt1"/>
                </a:highlight>
                <a:latin typeface="Lexend"/>
                <a:ea typeface="Lexend"/>
                <a:cs typeface="Lexend"/>
                <a:sym typeface="Lexend"/>
              </a:rPr>
              <a:t>RÉGRESSION LINÉAIRE / IMPUTATION </a:t>
            </a:r>
            <a:endParaRPr sz="1700" b="1">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a:highlight>
                <a:srgbClr val="FFFFFF"/>
              </a:highlight>
              <a:latin typeface="Lexend"/>
              <a:ea typeface="Lexend"/>
              <a:cs typeface="Lexend"/>
              <a:sym typeface="Lexend"/>
            </a:endParaRPr>
          </a:p>
        </p:txBody>
      </p:sp>
      <p:sp>
        <p:nvSpPr>
          <p:cNvPr id="256" name="Google Shape;256;p25"/>
          <p:cNvSpPr txBox="1"/>
          <p:nvPr/>
        </p:nvSpPr>
        <p:spPr>
          <a:xfrm>
            <a:off x="2376612" y="1043192"/>
            <a:ext cx="3834900" cy="255604"/>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FR" sz="1000" dirty="0">
                <a:solidFill>
                  <a:schemeClr val="dk1"/>
                </a:solidFill>
                <a:highlight>
                  <a:schemeClr val="lt1"/>
                </a:highlight>
                <a:latin typeface="Lexend"/>
                <a:ea typeface="Lexend"/>
                <a:cs typeface="Lexend"/>
                <a:sym typeface="Lexend"/>
              </a:rPr>
              <a:t>Hypothèses de validité du modèle</a:t>
            </a:r>
            <a:endParaRPr sz="1500" dirty="0">
              <a:solidFill>
                <a:schemeClr val="dk1"/>
              </a:solidFill>
              <a:latin typeface="Lexend"/>
              <a:ea typeface="Lexend"/>
              <a:cs typeface="Lexend"/>
              <a:sym typeface="Lexend"/>
            </a:endParaRPr>
          </a:p>
        </p:txBody>
      </p:sp>
      <p:pic>
        <p:nvPicPr>
          <p:cNvPr id="257" name="Google Shape;257;p25"/>
          <p:cNvPicPr preferRelativeResize="0"/>
          <p:nvPr/>
        </p:nvPicPr>
        <p:blipFill>
          <a:blip r:embed="rId3">
            <a:alphaModFix amt="20000"/>
          </a:blip>
          <a:stretch>
            <a:fillRect/>
          </a:stretch>
        </p:blipFill>
        <p:spPr>
          <a:xfrm>
            <a:off x="6761425" y="0"/>
            <a:ext cx="2382577" cy="1539251"/>
          </a:xfrm>
          <a:prstGeom prst="rect">
            <a:avLst/>
          </a:prstGeom>
          <a:noFill/>
          <a:ln>
            <a:noFill/>
          </a:ln>
        </p:spPr>
      </p:pic>
      <p:pic>
        <p:nvPicPr>
          <p:cNvPr id="258" name="Google Shape;258;p25"/>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262" name="Google Shape;262;p25"/>
          <p:cNvSpPr txBox="1"/>
          <p:nvPr/>
        </p:nvSpPr>
        <p:spPr>
          <a:xfrm>
            <a:off x="-53977" y="1298796"/>
            <a:ext cx="4029000" cy="338700"/>
          </a:xfrm>
          <a:prstGeom prst="rect">
            <a:avLst/>
          </a:prstGeom>
          <a:noFill/>
          <a:ln>
            <a:noFill/>
          </a:ln>
        </p:spPr>
        <p:txBody>
          <a:bodyPr spcFirstLastPara="1" wrap="square" lIns="91425" tIns="91425" rIns="91425" bIns="91425" anchor="t" anchorCtr="0">
            <a:spAutoFit/>
          </a:bodyPr>
          <a:lstStyle/>
          <a:p>
            <a:pPr lvl="0" algn="ctr"/>
            <a:r>
              <a:rPr lang="fr-FR" sz="1000" dirty="0">
                <a:solidFill>
                  <a:srgbClr val="073763"/>
                </a:solidFill>
                <a:latin typeface="Lexend"/>
                <a:ea typeface="Lexend"/>
                <a:cs typeface="Lexend"/>
                <a:sym typeface="Lexend"/>
              </a:rPr>
              <a:t> Test de la normalité des résidus</a:t>
            </a:r>
            <a:endParaRPr sz="1000" dirty="0">
              <a:solidFill>
                <a:schemeClr val="dk1"/>
              </a:solidFill>
              <a:latin typeface="Lexend"/>
              <a:ea typeface="Lexend"/>
              <a:cs typeface="Lexend"/>
              <a:sym typeface="Lexend"/>
            </a:endParaRPr>
          </a:p>
        </p:txBody>
      </p:sp>
      <p:sp>
        <p:nvSpPr>
          <p:cNvPr id="263" name="Google Shape;263;p25"/>
          <p:cNvSpPr txBox="1"/>
          <p:nvPr/>
        </p:nvSpPr>
        <p:spPr>
          <a:xfrm>
            <a:off x="4572000" y="2848013"/>
            <a:ext cx="3539100" cy="677078"/>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00" b="1" dirty="0">
                <a:solidFill>
                  <a:srgbClr val="073763"/>
                </a:solidFill>
                <a:latin typeface="Lexend"/>
                <a:ea typeface="Lexend"/>
                <a:cs typeface="Lexend"/>
                <a:sym typeface="Lexend"/>
              </a:rPr>
              <a:t>P-value</a:t>
            </a:r>
            <a:r>
              <a:rPr lang="fr" sz="800" dirty="0">
                <a:latin typeface="Lexend"/>
                <a:ea typeface="Lexend"/>
                <a:cs typeface="Lexend"/>
                <a:sym typeface="Lexend"/>
              </a:rPr>
              <a:t> &lt; 0,5</a:t>
            </a:r>
            <a:endParaRPr sz="800" dirty="0">
              <a:latin typeface="Lexend"/>
              <a:ea typeface="Lexend"/>
              <a:cs typeface="Lexend"/>
              <a:sym typeface="Lexend"/>
            </a:endParaRPr>
          </a:p>
          <a:p>
            <a:pPr marL="0" lvl="0" indent="0" algn="l" rtl="0">
              <a:spcBef>
                <a:spcPts val="0"/>
              </a:spcBef>
              <a:spcAft>
                <a:spcPts val="0"/>
              </a:spcAft>
              <a:buNone/>
            </a:pPr>
            <a:endParaRPr sz="800" dirty="0">
              <a:latin typeface="Lexend"/>
              <a:ea typeface="Lexend"/>
              <a:cs typeface="Lexend"/>
              <a:sym typeface="Lexend"/>
            </a:endParaRPr>
          </a:p>
          <a:p>
            <a:pPr marL="0" lvl="0" indent="0" algn="ctr" rtl="0">
              <a:spcBef>
                <a:spcPts val="0"/>
              </a:spcBef>
              <a:spcAft>
                <a:spcPts val="0"/>
              </a:spcAft>
              <a:buNone/>
            </a:pPr>
            <a:r>
              <a:rPr lang="fr-FR" sz="800" dirty="0">
                <a:latin typeface="Lexend"/>
                <a:ea typeface="Lexend"/>
                <a:cs typeface="Lexend"/>
                <a:sym typeface="Lexend"/>
              </a:rPr>
              <a:t>Rejet de l’hypothèse nulle. Il y a des signes d’hétéroscédasticité,</a:t>
            </a:r>
            <a:endParaRPr sz="800" dirty="0">
              <a:latin typeface="Lexend"/>
              <a:ea typeface="Lexend"/>
              <a:cs typeface="Lexend"/>
              <a:sym typeface="Lexend"/>
            </a:endParaRPr>
          </a:p>
          <a:p>
            <a:pPr marL="0" lvl="0" indent="0" algn="l" rtl="0">
              <a:spcBef>
                <a:spcPts val="0"/>
              </a:spcBef>
              <a:spcAft>
                <a:spcPts val="0"/>
              </a:spcAft>
              <a:buNone/>
            </a:pPr>
            <a:endParaRPr sz="800" dirty="0">
              <a:latin typeface="Lexend"/>
              <a:ea typeface="Lexend"/>
              <a:cs typeface="Lexend"/>
              <a:sym typeface="Lexend"/>
            </a:endParaRPr>
          </a:p>
        </p:txBody>
      </p:sp>
      <p:sp>
        <p:nvSpPr>
          <p:cNvPr id="264" name="Google Shape;264;p25"/>
          <p:cNvSpPr txBox="1"/>
          <p:nvPr/>
        </p:nvSpPr>
        <p:spPr>
          <a:xfrm>
            <a:off x="4539754" y="1295481"/>
            <a:ext cx="4449300" cy="33852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 sz="1000" dirty="0">
                <a:solidFill>
                  <a:srgbClr val="073763"/>
                </a:solidFill>
                <a:latin typeface="Lexend"/>
                <a:ea typeface="Lexend"/>
                <a:cs typeface="Lexend"/>
                <a:sym typeface="Lexend"/>
              </a:rPr>
              <a:t>L'homoscédasticité</a:t>
            </a:r>
            <a:r>
              <a:rPr lang="fr" sz="1000" dirty="0">
                <a:latin typeface="Lexend"/>
                <a:ea typeface="Lexend"/>
                <a:cs typeface="Lexend"/>
                <a:sym typeface="Lexend"/>
              </a:rPr>
              <a:t> (test de la contance de la variance des résidus)</a:t>
            </a:r>
            <a:endParaRPr sz="1000" dirty="0">
              <a:latin typeface="Lexend"/>
              <a:ea typeface="Lexend"/>
              <a:cs typeface="Lexend"/>
              <a:sym typeface="Lexend"/>
            </a:endParaRPr>
          </a:p>
        </p:txBody>
      </p:sp>
      <p:pic>
        <p:nvPicPr>
          <p:cNvPr id="3" name="Image 2">
            <a:extLst>
              <a:ext uri="{FF2B5EF4-FFF2-40B4-BE49-F238E27FC236}">
                <a16:creationId xmlns:a16="http://schemas.microsoft.com/office/drawing/2014/main" id="{B3C8A02C-09BF-4A37-89D9-84DA4B460DEC}"/>
              </a:ext>
            </a:extLst>
          </p:cNvPr>
          <p:cNvPicPr>
            <a:picLocks noChangeAspect="1"/>
          </p:cNvPicPr>
          <p:nvPr/>
        </p:nvPicPr>
        <p:blipFill>
          <a:blip r:embed="rId5"/>
          <a:stretch>
            <a:fillRect/>
          </a:stretch>
        </p:blipFill>
        <p:spPr>
          <a:xfrm>
            <a:off x="154946" y="1662637"/>
            <a:ext cx="4094325" cy="3316199"/>
          </a:xfrm>
          <a:prstGeom prst="rect">
            <a:avLst/>
          </a:prstGeom>
        </p:spPr>
      </p:pic>
      <p:pic>
        <p:nvPicPr>
          <p:cNvPr id="5" name="Image 4">
            <a:extLst>
              <a:ext uri="{FF2B5EF4-FFF2-40B4-BE49-F238E27FC236}">
                <a16:creationId xmlns:a16="http://schemas.microsoft.com/office/drawing/2014/main" id="{85A47740-EE1C-443A-B32F-6457ADE79328}"/>
              </a:ext>
            </a:extLst>
          </p:cNvPr>
          <p:cNvPicPr>
            <a:picLocks noChangeAspect="1"/>
          </p:cNvPicPr>
          <p:nvPr/>
        </p:nvPicPr>
        <p:blipFill>
          <a:blip r:embed="rId6"/>
          <a:stretch>
            <a:fillRect/>
          </a:stretch>
        </p:blipFill>
        <p:spPr>
          <a:xfrm>
            <a:off x="4365162" y="1968312"/>
            <a:ext cx="4698409" cy="837293"/>
          </a:xfrm>
          <a:prstGeom prst="rect">
            <a:avLst/>
          </a:prstGeom>
        </p:spPr>
      </p:pic>
      <p:sp>
        <p:nvSpPr>
          <p:cNvPr id="6" name="ZoneTexte 5">
            <a:extLst>
              <a:ext uri="{FF2B5EF4-FFF2-40B4-BE49-F238E27FC236}">
                <a16:creationId xmlns:a16="http://schemas.microsoft.com/office/drawing/2014/main" id="{2B178045-16C1-42F0-8867-66F0063F6AA6}"/>
              </a:ext>
            </a:extLst>
          </p:cNvPr>
          <p:cNvSpPr txBox="1"/>
          <p:nvPr/>
        </p:nvSpPr>
        <p:spPr>
          <a:xfrm>
            <a:off x="4648292" y="3690821"/>
            <a:ext cx="3375212" cy="900246"/>
          </a:xfrm>
          <a:prstGeom prst="rect">
            <a:avLst/>
          </a:prstGeom>
          <a:noFill/>
        </p:spPr>
        <p:txBody>
          <a:bodyPr wrap="square" rtlCol="0">
            <a:spAutoFit/>
          </a:bodyPr>
          <a:lstStyle/>
          <a:p>
            <a:r>
              <a:rPr lang="fr-FR" sz="1050" dirty="0"/>
              <a:t>Lien chercheuse CNRS expliquant le commentaire ci-dessus : </a:t>
            </a:r>
            <a:r>
              <a:rPr lang="fr-FR" sz="1050" dirty="0">
                <a:hlinkClick r:id="rId7"/>
              </a:rPr>
              <a:t>Non-respect des hypothèses du modèle linéaire (ANOVA, régression): c'est grave, docteur?? - R-</a:t>
            </a:r>
            <a:r>
              <a:rPr lang="fr-FR" sz="1050" dirty="0" err="1">
                <a:hlinkClick r:id="rId7"/>
              </a:rPr>
              <a:t>atique</a:t>
            </a:r>
            <a:r>
              <a:rPr lang="fr-FR" sz="1050" dirty="0">
                <a:hlinkClick r:id="rId7"/>
              </a:rPr>
              <a:t> (ens-lyon.fr)</a:t>
            </a:r>
            <a:endParaRPr lang="fr-FR"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263"/>
                                        </p:tgtEl>
                                        <p:attrNameLst>
                                          <p:attrName>style.visibility</p:attrName>
                                        </p:attrNameLst>
                                      </p:cBhvr>
                                      <p:to>
                                        <p:strVal val="visible"/>
                                      </p:to>
                                    </p:set>
                                    <p:anim calcmode="lin" valueType="num">
                                      <p:cBhvr additive="base">
                                        <p:cTn id="11" dur="1000"/>
                                        <p:tgtEl>
                                          <p:spTgt spid="263"/>
                                        </p:tgtEl>
                                        <p:attrNameLst>
                                          <p:attrName>ppt_w</p:attrName>
                                        </p:attrNameLst>
                                      </p:cBhvr>
                                      <p:tavLst>
                                        <p:tav tm="0">
                                          <p:val>
                                            <p:strVal val="0"/>
                                          </p:val>
                                        </p:tav>
                                        <p:tav tm="100000">
                                          <p:val>
                                            <p:strVal val="#ppt_w"/>
                                          </p:val>
                                        </p:tav>
                                      </p:tavLst>
                                    </p:anim>
                                    <p:anim calcmode="lin" valueType="num">
                                      <p:cBhvr additive="base">
                                        <p:cTn id="12" dur="1000"/>
                                        <p:tgtEl>
                                          <p:spTgt spid="263"/>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22</a:t>
            </a:fld>
            <a:endParaRPr/>
          </a:p>
        </p:txBody>
      </p:sp>
      <p:sp>
        <p:nvSpPr>
          <p:cNvPr id="271" name="Google Shape;271;p26"/>
          <p:cNvSpPr txBox="1"/>
          <p:nvPr/>
        </p:nvSpPr>
        <p:spPr>
          <a:xfrm>
            <a:off x="841861" y="510683"/>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1200" b="1">
                <a:solidFill>
                  <a:schemeClr val="dk1"/>
                </a:solidFill>
                <a:highlight>
                  <a:schemeClr val="lt1"/>
                </a:highlight>
                <a:latin typeface="Lexend"/>
                <a:ea typeface="Lexend"/>
                <a:cs typeface="Lexend"/>
                <a:sym typeface="Lexend"/>
              </a:rPr>
              <a:t>RÉGRESSION LINÉAIRE / IMPUTATION </a:t>
            </a:r>
            <a:endParaRPr sz="1700" b="1">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a:highlight>
                <a:srgbClr val="FFFFFF"/>
              </a:highlight>
              <a:latin typeface="Lexend"/>
              <a:ea typeface="Lexend"/>
              <a:cs typeface="Lexend"/>
              <a:sym typeface="Lexend"/>
            </a:endParaRPr>
          </a:p>
        </p:txBody>
      </p:sp>
      <p:sp>
        <p:nvSpPr>
          <p:cNvPr id="272" name="Google Shape;272;p26"/>
          <p:cNvSpPr txBox="1"/>
          <p:nvPr/>
        </p:nvSpPr>
        <p:spPr>
          <a:xfrm>
            <a:off x="2322811" y="984116"/>
            <a:ext cx="3834900" cy="286631"/>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a:solidFill>
                  <a:srgbClr val="0B5394"/>
                </a:solidFill>
                <a:highlight>
                  <a:schemeClr val="lt1"/>
                </a:highlight>
                <a:latin typeface="Lexend"/>
                <a:ea typeface="Lexend"/>
                <a:cs typeface="Lexend"/>
                <a:sym typeface="Lexend"/>
              </a:rPr>
              <a:t>Imputations des valeurs manquantes</a:t>
            </a:r>
            <a:endParaRPr sz="1500">
              <a:solidFill>
                <a:srgbClr val="0B5394"/>
              </a:solidFill>
              <a:latin typeface="Lexend"/>
              <a:ea typeface="Lexend"/>
              <a:cs typeface="Lexend"/>
              <a:sym typeface="Lexend"/>
            </a:endParaRPr>
          </a:p>
        </p:txBody>
      </p:sp>
      <p:pic>
        <p:nvPicPr>
          <p:cNvPr id="273" name="Google Shape;273;p26"/>
          <p:cNvPicPr preferRelativeResize="0"/>
          <p:nvPr/>
        </p:nvPicPr>
        <p:blipFill>
          <a:blip r:embed="rId3">
            <a:alphaModFix amt="20000"/>
          </a:blip>
          <a:stretch>
            <a:fillRect/>
          </a:stretch>
        </p:blipFill>
        <p:spPr>
          <a:xfrm>
            <a:off x="6761425" y="0"/>
            <a:ext cx="2382577" cy="1539251"/>
          </a:xfrm>
          <a:prstGeom prst="rect">
            <a:avLst/>
          </a:prstGeom>
          <a:noFill/>
          <a:ln>
            <a:noFill/>
          </a:ln>
        </p:spPr>
      </p:pic>
      <p:pic>
        <p:nvPicPr>
          <p:cNvPr id="274" name="Google Shape;274;p26"/>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3" name="Image 2">
            <a:extLst>
              <a:ext uri="{FF2B5EF4-FFF2-40B4-BE49-F238E27FC236}">
                <a16:creationId xmlns:a16="http://schemas.microsoft.com/office/drawing/2014/main" id="{420AEC35-6E72-4F2E-8D7D-9FF50AEFD669}"/>
              </a:ext>
            </a:extLst>
          </p:cNvPr>
          <p:cNvPicPr>
            <a:picLocks noChangeAspect="1"/>
          </p:cNvPicPr>
          <p:nvPr/>
        </p:nvPicPr>
        <p:blipFill>
          <a:blip r:embed="rId5"/>
          <a:stretch>
            <a:fillRect/>
          </a:stretch>
        </p:blipFill>
        <p:spPr>
          <a:xfrm>
            <a:off x="261272" y="1350580"/>
            <a:ext cx="2544296" cy="3559353"/>
          </a:xfrm>
          <a:prstGeom prst="rect">
            <a:avLst/>
          </a:prstGeom>
        </p:spPr>
      </p:pic>
      <p:pic>
        <p:nvPicPr>
          <p:cNvPr id="5" name="Image 4">
            <a:extLst>
              <a:ext uri="{FF2B5EF4-FFF2-40B4-BE49-F238E27FC236}">
                <a16:creationId xmlns:a16="http://schemas.microsoft.com/office/drawing/2014/main" id="{C45CE7DF-316E-4C2C-A07B-26A9BA650BF7}"/>
              </a:ext>
            </a:extLst>
          </p:cNvPr>
          <p:cNvPicPr>
            <a:picLocks noChangeAspect="1"/>
          </p:cNvPicPr>
          <p:nvPr/>
        </p:nvPicPr>
        <p:blipFill>
          <a:blip r:embed="rId6"/>
          <a:stretch>
            <a:fillRect/>
          </a:stretch>
        </p:blipFill>
        <p:spPr>
          <a:xfrm>
            <a:off x="2830735" y="1881693"/>
            <a:ext cx="3569691" cy="2751124"/>
          </a:xfrm>
          <a:prstGeom prst="rect">
            <a:avLst/>
          </a:prstGeom>
        </p:spPr>
      </p:pic>
      <p:sp>
        <p:nvSpPr>
          <p:cNvPr id="15" name="Rectangle : coins arrondis 14">
            <a:extLst>
              <a:ext uri="{FF2B5EF4-FFF2-40B4-BE49-F238E27FC236}">
                <a16:creationId xmlns:a16="http://schemas.microsoft.com/office/drawing/2014/main" id="{7B6E41F4-29E9-4504-844A-A2D21E7541C7}"/>
              </a:ext>
            </a:extLst>
          </p:cNvPr>
          <p:cNvSpPr/>
          <p:nvPr/>
        </p:nvSpPr>
        <p:spPr>
          <a:xfrm>
            <a:off x="3721075" y="3334466"/>
            <a:ext cx="775298" cy="824918"/>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droit avec flèche 15">
            <a:extLst>
              <a:ext uri="{FF2B5EF4-FFF2-40B4-BE49-F238E27FC236}">
                <a16:creationId xmlns:a16="http://schemas.microsoft.com/office/drawing/2014/main" id="{66CF16FA-40EA-4E3C-8090-BC1770ACC752}"/>
              </a:ext>
            </a:extLst>
          </p:cNvPr>
          <p:cNvCxnSpPr>
            <a:cxnSpLocks/>
            <a:stCxn id="18" idx="1"/>
          </p:cNvCxnSpPr>
          <p:nvPr/>
        </p:nvCxnSpPr>
        <p:spPr>
          <a:xfrm flipH="1">
            <a:off x="4521113" y="2794873"/>
            <a:ext cx="1904052" cy="933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238;p24">
            <a:extLst>
              <a:ext uri="{FF2B5EF4-FFF2-40B4-BE49-F238E27FC236}">
                <a16:creationId xmlns:a16="http://schemas.microsoft.com/office/drawing/2014/main" id="{FD37F85D-0172-483B-ABF6-C471C9D18450}"/>
              </a:ext>
            </a:extLst>
          </p:cNvPr>
          <p:cNvSpPr txBox="1"/>
          <p:nvPr/>
        </p:nvSpPr>
        <p:spPr>
          <a:xfrm>
            <a:off x="6425165" y="2571750"/>
            <a:ext cx="2743575" cy="446246"/>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02060"/>
                </a:solidFill>
                <a:highlight>
                  <a:srgbClr val="FFFFFF"/>
                </a:highlight>
                <a:latin typeface="Lexend"/>
                <a:ea typeface="Lexend"/>
                <a:cs typeface="Lexend"/>
                <a:sym typeface="Lexend"/>
              </a:rPr>
              <a:t>Les valeurs manquantes ont bien été remplacées</a:t>
            </a:r>
            <a:endParaRPr sz="750" i="1" dirty="0">
              <a:solidFill>
                <a:srgbClr val="002060"/>
              </a:solidFill>
              <a:highlight>
                <a:srgbClr val="FFFFFF"/>
              </a:highlight>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23</a:t>
            </a:fld>
            <a:endParaRPr/>
          </a:p>
        </p:txBody>
      </p:sp>
      <p:sp>
        <p:nvSpPr>
          <p:cNvPr id="284" name="Google Shape;284;p27"/>
          <p:cNvSpPr txBox="1"/>
          <p:nvPr/>
        </p:nvSpPr>
        <p:spPr>
          <a:xfrm>
            <a:off x="895662" y="571613"/>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1200" b="1">
                <a:solidFill>
                  <a:schemeClr val="dk1"/>
                </a:solidFill>
                <a:highlight>
                  <a:schemeClr val="lt1"/>
                </a:highlight>
                <a:latin typeface="Lexend"/>
                <a:ea typeface="Lexend"/>
                <a:cs typeface="Lexend"/>
                <a:sym typeface="Lexend"/>
              </a:rPr>
              <a:t>RÉGRESSION LINÉAIRE / IMPUTATION </a:t>
            </a:r>
            <a:endParaRPr sz="1700" b="1">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a:highlight>
                <a:srgbClr val="FFFFFF"/>
              </a:highlight>
              <a:latin typeface="Lexend"/>
              <a:ea typeface="Lexend"/>
              <a:cs typeface="Lexend"/>
              <a:sym typeface="Lexend"/>
            </a:endParaRPr>
          </a:p>
        </p:txBody>
      </p:sp>
      <p:sp>
        <p:nvSpPr>
          <p:cNvPr id="285" name="Google Shape;285;p27"/>
          <p:cNvSpPr txBox="1"/>
          <p:nvPr/>
        </p:nvSpPr>
        <p:spPr>
          <a:xfrm>
            <a:off x="2376612" y="1049663"/>
            <a:ext cx="3834900" cy="27724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Résumé de la partie</a:t>
            </a:r>
            <a:endParaRPr sz="1600">
              <a:solidFill>
                <a:schemeClr val="dk1"/>
              </a:solidFill>
              <a:latin typeface="Lexend"/>
              <a:ea typeface="Lexend"/>
              <a:cs typeface="Lexend"/>
              <a:sym typeface="Lexend"/>
            </a:endParaRPr>
          </a:p>
        </p:txBody>
      </p:sp>
      <p:pic>
        <p:nvPicPr>
          <p:cNvPr id="286" name="Google Shape;286;p27"/>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287" name="Google Shape;287;p27"/>
          <p:cNvSpPr txBox="1"/>
          <p:nvPr/>
        </p:nvSpPr>
        <p:spPr>
          <a:xfrm>
            <a:off x="3330463" y="1623701"/>
            <a:ext cx="5217600" cy="30161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1300" dirty="0">
                <a:solidFill>
                  <a:srgbClr val="073763"/>
                </a:solidFill>
                <a:latin typeface="Lexend"/>
                <a:ea typeface="Lexend"/>
                <a:cs typeface="Lexend"/>
                <a:sym typeface="Lexend"/>
              </a:rPr>
              <a:t>Le modèle par la régression linéaire n'est pas forcément pertinent parce que les 2 hypothèses ne sont pas vérifiés à savoir :</a:t>
            </a:r>
            <a:endParaRPr sz="1300" dirty="0">
              <a:solidFill>
                <a:srgbClr val="073763"/>
              </a:solidFill>
              <a:latin typeface="Lexend"/>
              <a:ea typeface="Lexend"/>
              <a:cs typeface="Lexend"/>
              <a:sym typeface="Lexend"/>
            </a:endParaRPr>
          </a:p>
          <a:p>
            <a:pPr marL="0" lvl="0" indent="0" algn="l" rtl="0">
              <a:spcBef>
                <a:spcPts val="0"/>
              </a:spcBef>
              <a:spcAft>
                <a:spcPts val="0"/>
              </a:spcAft>
              <a:buClr>
                <a:schemeClr val="dk1"/>
              </a:buClr>
              <a:buSzPts val="1100"/>
              <a:buFont typeface="Arial"/>
              <a:buNone/>
            </a:pPr>
            <a:r>
              <a:rPr lang="fr" sz="1300" dirty="0">
                <a:solidFill>
                  <a:srgbClr val="073763"/>
                </a:solidFill>
                <a:latin typeface="Lexend"/>
                <a:ea typeface="Lexend"/>
                <a:cs typeface="Lexend"/>
                <a:sym typeface="Lexend"/>
              </a:rPr>
              <a:t>    </a:t>
            </a:r>
            <a:endParaRPr sz="1300" dirty="0">
              <a:solidFill>
                <a:srgbClr val="073763"/>
              </a:solidFill>
              <a:latin typeface="Lexend"/>
              <a:ea typeface="Lexend"/>
              <a:cs typeface="Lexend"/>
              <a:sym typeface="Lexend"/>
            </a:endParaRPr>
          </a:p>
          <a:p>
            <a:pPr marL="0" lvl="0" indent="0" algn="l" rtl="0">
              <a:spcBef>
                <a:spcPts val="0"/>
              </a:spcBef>
              <a:spcAft>
                <a:spcPts val="0"/>
              </a:spcAft>
              <a:buClr>
                <a:schemeClr val="dk1"/>
              </a:buClr>
              <a:buSzPts val="1100"/>
              <a:buFont typeface="Arial"/>
              <a:buNone/>
            </a:pPr>
            <a:r>
              <a:rPr lang="fr" sz="1300" dirty="0">
                <a:solidFill>
                  <a:srgbClr val="073763"/>
                </a:solidFill>
                <a:latin typeface="Lexend"/>
                <a:ea typeface="Lexend"/>
                <a:cs typeface="Lexend"/>
                <a:sym typeface="Lexend"/>
              </a:rPr>
              <a:t>    - Normalité de la distribution des résidus : Avec JB, Omnibus la distribution ne suit pas une loi normale,</a:t>
            </a:r>
            <a:endParaRPr sz="1300" dirty="0">
              <a:solidFill>
                <a:srgbClr val="073763"/>
              </a:solidFill>
              <a:latin typeface="Lexend"/>
              <a:ea typeface="Lexend"/>
              <a:cs typeface="Lexend"/>
              <a:sym typeface="Lexend"/>
            </a:endParaRPr>
          </a:p>
          <a:p>
            <a:pPr marL="0" lvl="0" indent="0" algn="l" rtl="0">
              <a:spcBef>
                <a:spcPts val="0"/>
              </a:spcBef>
              <a:spcAft>
                <a:spcPts val="0"/>
              </a:spcAft>
              <a:buClr>
                <a:schemeClr val="dk1"/>
              </a:buClr>
              <a:buSzPts val="1100"/>
              <a:buFont typeface="Arial"/>
              <a:buNone/>
            </a:pPr>
            <a:r>
              <a:rPr lang="fr" sz="1300" dirty="0">
                <a:solidFill>
                  <a:srgbClr val="073763"/>
                </a:solidFill>
                <a:latin typeface="Lexend"/>
                <a:ea typeface="Lexend"/>
                <a:cs typeface="Lexend"/>
                <a:sym typeface="Lexend"/>
              </a:rPr>
              <a:t>   </a:t>
            </a:r>
          </a:p>
          <a:p>
            <a:pPr marL="0" lvl="0" indent="0" algn="l" rtl="0">
              <a:spcBef>
                <a:spcPts val="0"/>
              </a:spcBef>
              <a:spcAft>
                <a:spcPts val="0"/>
              </a:spcAft>
              <a:buClr>
                <a:schemeClr val="dk1"/>
              </a:buClr>
              <a:buSzPts val="1100"/>
              <a:buFont typeface="Arial"/>
              <a:buNone/>
            </a:pPr>
            <a:r>
              <a:rPr lang="fr" sz="1300" dirty="0">
                <a:solidFill>
                  <a:srgbClr val="073763"/>
                </a:solidFill>
                <a:latin typeface="Lexend"/>
                <a:ea typeface="Lexend"/>
                <a:cs typeface="Lexend"/>
                <a:sym typeface="Lexend"/>
              </a:rPr>
              <a:t>    - Homoscédasticité : L'hypothèse d'homoscédasticité de notre régression linéaire est rejeté :</a:t>
            </a:r>
            <a:r>
              <a:rPr lang="fr-FR" sz="1400" b="1" dirty="0">
                <a:solidFill>
                  <a:srgbClr val="073763"/>
                </a:solidFill>
                <a:latin typeface="Lexend"/>
                <a:ea typeface="Lexend"/>
                <a:cs typeface="Lexend"/>
                <a:sym typeface="Lexend"/>
              </a:rPr>
              <a:t> P-value</a:t>
            </a:r>
            <a:r>
              <a:rPr lang="fr-FR" sz="1400" dirty="0">
                <a:latin typeface="Lexend"/>
                <a:ea typeface="Lexend"/>
                <a:cs typeface="Lexend"/>
                <a:sym typeface="Lexend"/>
              </a:rPr>
              <a:t> </a:t>
            </a:r>
            <a:r>
              <a:rPr lang="fr-FR" sz="1400" dirty="0">
                <a:solidFill>
                  <a:srgbClr val="FF0000"/>
                </a:solidFill>
                <a:latin typeface="Lexend"/>
                <a:ea typeface="Lexend"/>
                <a:cs typeface="Lexend"/>
                <a:sym typeface="Lexend"/>
              </a:rPr>
              <a:t>&lt; 0,5</a:t>
            </a:r>
          </a:p>
          <a:p>
            <a:pPr lvl="0"/>
            <a:endParaRPr lang="fr-FR" sz="1400" dirty="0">
              <a:latin typeface="Lexend"/>
              <a:ea typeface="Lexend"/>
              <a:cs typeface="Lexend"/>
              <a:sym typeface="Lexend"/>
            </a:endParaRPr>
          </a:p>
          <a:p>
            <a:pPr lvl="0" algn="ctr"/>
            <a:r>
              <a:rPr lang="fr" sz="1300" dirty="0">
                <a:solidFill>
                  <a:srgbClr val="073763"/>
                </a:solidFill>
                <a:latin typeface="Lexend"/>
                <a:ea typeface="Lexend"/>
                <a:cs typeface="Lexend"/>
                <a:sym typeface="Lexend"/>
              </a:rPr>
              <a:t>Cependant les explications données plus haut et l’article expliqué par la statisticienne du CNRS permettent de valider le modèle.   </a:t>
            </a:r>
            <a:endParaRPr sz="1300" dirty="0">
              <a:solidFill>
                <a:srgbClr val="073763"/>
              </a:solidFill>
              <a:latin typeface="Lexend"/>
              <a:ea typeface="Lexend"/>
              <a:cs typeface="Lexend"/>
              <a:sym typeface="Lexend"/>
            </a:endParaRPr>
          </a:p>
          <a:p>
            <a:pPr marL="0" lvl="0" indent="0" algn="l" rtl="0">
              <a:spcBef>
                <a:spcPts val="0"/>
              </a:spcBef>
              <a:spcAft>
                <a:spcPts val="0"/>
              </a:spcAft>
              <a:buNone/>
            </a:pPr>
            <a:endParaRPr sz="1300" dirty="0">
              <a:solidFill>
                <a:srgbClr val="073763"/>
              </a:solidFill>
              <a:latin typeface="Lexend"/>
              <a:ea typeface="Lexend"/>
              <a:cs typeface="Lexend"/>
              <a:sym typeface="Lexend"/>
            </a:endParaRPr>
          </a:p>
        </p:txBody>
      </p:sp>
      <p:pic>
        <p:nvPicPr>
          <p:cNvPr id="288" name="Google Shape;288;p27"/>
          <p:cNvPicPr preferRelativeResize="0"/>
          <p:nvPr/>
        </p:nvPicPr>
        <p:blipFill>
          <a:blip r:embed="rId4">
            <a:alphaModFix/>
          </a:blip>
          <a:stretch>
            <a:fillRect/>
          </a:stretch>
        </p:blipFill>
        <p:spPr>
          <a:xfrm>
            <a:off x="276965" y="1994729"/>
            <a:ext cx="2668488" cy="2668488"/>
          </a:xfrm>
          <a:prstGeom prst="rect">
            <a:avLst/>
          </a:prstGeom>
          <a:noFill/>
          <a:ln>
            <a:noFill/>
          </a:ln>
        </p:spPr>
      </p:pic>
      <p:pic>
        <p:nvPicPr>
          <p:cNvPr id="289" name="Google Shape;289;p27"/>
          <p:cNvPicPr preferRelativeResize="0"/>
          <p:nvPr/>
        </p:nvPicPr>
        <p:blipFill>
          <a:blip r:embed="rId5">
            <a:alphaModFix amt="20000"/>
          </a:blip>
          <a:stretch>
            <a:fillRect/>
          </a:stretch>
        </p:blipFill>
        <p:spPr>
          <a:xfrm>
            <a:off x="6761425" y="0"/>
            <a:ext cx="2382577" cy="15392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 calcmode="lin" valueType="num">
                                      <p:cBhvr additive="base">
                                        <p:cTn id="7" dur="1000"/>
                                        <p:tgtEl>
                                          <p:spTgt spid="287"/>
                                        </p:tgtEl>
                                        <p:attrNameLst>
                                          <p:attrName>ppt_w</p:attrName>
                                        </p:attrNameLst>
                                      </p:cBhvr>
                                      <p:tavLst>
                                        <p:tav tm="0">
                                          <p:val>
                                            <p:strVal val="0"/>
                                          </p:val>
                                        </p:tav>
                                        <p:tav tm="100000">
                                          <p:val>
                                            <p:strVal val="#ppt_w"/>
                                          </p:val>
                                        </p:tav>
                                      </p:tavLst>
                                    </p:anim>
                                    <p:anim calcmode="lin" valueType="num">
                                      <p:cBhvr additive="base">
                                        <p:cTn id="8" dur="1000"/>
                                        <p:tgtEl>
                                          <p:spTgt spid="2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24</a:t>
            </a:fld>
            <a:endParaRPr/>
          </a:p>
        </p:txBody>
      </p:sp>
      <p:sp>
        <p:nvSpPr>
          <p:cNvPr id="296" name="Google Shape;296;p28"/>
          <p:cNvSpPr txBox="1"/>
          <p:nvPr/>
        </p:nvSpPr>
        <p:spPr>
          <a:xfrm>
            <a:off x="2382576" y="933475"/>
            <a:ext cx="3834900" cy="2817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dirty="0">
                <a:solidFill>
                  <a:schemeClr val="dk1"/>
                </a:solidFill>
                <a:highlight>
                  <a:schemeClr val="lt1"/>
                </a:highlight>
                <a:latin typeface="Lexend"/>
                <a:ea typeface="Lexend"/>
                <a:cs typeface="Lexend"/>
                <a:sym typeface="Lexend"/>
              </a:rPr>
              <a:t>Eboulis des valeurs propres</a:t>
            </a:r>
            <a:endParaRPr sz="1500" dirty="0">
              <a:solidFill>
                <a:schemeClr val="dk1"/>
              </a:solidFill>
              <a:latin typeface="Lexend"/>
              <a:ea typeface="Lexend"/>
              <a:cs typeface="Lexend"/>
              <a:sym typeface="Lexend"/>
            </a:endParaRPr>
          </a:p>
        </p:txBody>
      </p:sp>
      <p:pic>
        <p:nvPicPr>
          <p:cNvPr id="297" name="Google Shape;297;p28"/>
          <p:cNvPicPr preferRelativeResize="0"/>
          <p:nvPr/>
        </p:nvPicPr>
        <p:blipFill>
          <a:blip r:embed="rId3">
            <a:alphaModFix amt="20000"/>
          </a:blip>
          <a:stretch>
            <a:fillRect/>
          </a:stretch>
        </p:blipFill>
        <p:spPr>
          <a:xfrm>
            <a:off x="6761425" y="0"/>
            <a:ext cx="2382577" cy="1539251"/>
          </a:xfrm>
          <a:prstGeom prst="rect">
            <a:avLst/>
          </a:prstGeom>
          <a:noFill/>
          <a:ln>
            <a:noFill/>
          </a:ln>
        </p:spPr>
      </p:pic>
      <p:pic>
        <p:nvPicPr>
          <p:cNvPr id="298" name="Google Shape;298;p28"/>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04" name="Google Shape;304;p28"/>
          <p:cNvSpPr txBox="1"/>
          <p:nvPr/>
        </p:nvSpPr>
        <p:spPr>
          <a:xfrm>
            <a:off x="1218460" y="1254613"/>
            <a:ext cx="6099000" cy="28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fr" sz="700" dirty="0">
                <a:solidFill>
                  <a:srgbClr val="0B5394"/>
                </a:solidFill>
                <a:highlight>
                  <a:schemeClr val="lt1"/>
                </a:highlight>
                <a:latin typeface="Lexend"/>
                <a:ea typeface="Lexend"/>
                <a:cs typeface="Lexend"/>
                <a:sym typeface="Lexend"/>
              </a:rPr>
              <a:t>Définir le nombre d’axes principaux d’analyse afin de définir les axes principaux à analyser</a:t>
            </a:r>
            <a:endParaRPr dirty="0">
              <a:solidFill>
                <a:srgbClr val="0B5394"/>
              </a:solidFill>
            </a:endParaRPr>
          </a:p>
        </p:txBody>
      </p:sp>
      <p:sp>
        <p:nvSpPr>
          <p:cNvPr id="305" name="Google Shape;305;p28"/>
          <p:cNvSpPr txBox="1"/>
          <p:nvPr/>
        </p:nvSpPr>
        <p:spPr>
          <a:xfrm>
            <a:off x="4445800" y="2385325"/>
            <a:ext cx="3961800" cy="4926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latin typeface="Lexend"/>
                <a:ea typeface="Lexend"/>
                <a:cs typeface="Lexend"/>
                <a:sym typeface="Lexend"/>
              </a:rPr>
              <a:t>Les</a:t>
            </a:r>
            <a:r>
              <a:rPr lang="fr" sz="1100" dirty="0">
                <a:solidFill>
                  <a:srgbClr val="073763"/>
                </a:solidFill>
                <a:latin typeface="Lexend"/>
                <a:ea typeface="Lexend"/>
                <a:cs typeface="Lexend"/>
                <a:sym typeface="Lexend"/>
              </a:rPr>
              <a:t> 2 </a:t>
            </a:r>
            <a:r>
              <a:rPr lang="fr" sz="900" dirty="0">
                <a:latin typeface="Lexend"/>
                <a:ea typeface="Lexend"/>
                <a:cs typeface="Lexend"/>
                <a:sym typeface="Lexend"/>
              </a:rPr>
              <a:t>premières composantes</a:t>
            </a:r>
            <a:endParaRPr sz="900" dirty="0">
              <a:latin typeface="Lexend"/>
              <a:ea typeface="Lexend"/>
              <a:cs typeface="Lexend"/>
              <a:sym typeface="Lexend"/>
            </a:endParaRPr>
          </a:p>
          <a:p>
            <a:pPr marL="0" lvl="0" indent="0" algn="ctr" rtl="0">
              <a:spcBef>
                <a:spcPts val="0"/>
              </a:spcBef>
              <a:spcAft>
                <a:spcPts val="0"/>
              </a:spcAft>
              <a:buNone/>
            </a:pPr>
            <a:r>
              <a:rPr lang="fr" sz="900" dirty="0">
                <a:latin typeface="Lexend"/>
                <a:ea typeface="Lexend"/>
                <a:cs typeface="Lexend"/>
                <a:sym typeface="Lexend"/>
              </a:rPr>
              <a:t> expliquent plus de la moitié (</a:t>
            </a:r>
            <a:r>
              <a:rPr lang="fr" sz="900" dirty="0">
                <a:solidFill>
                  <a:srgbClr val="073763"/>
                </a:solidFill>
                <a:latin typeface="Lexend"/>
                <a:ea typeface="Lexend"/>
                <a:cs typeface="Lexend"/>
                <a:sym typeface="Lexend"/>
              </a:rPr>
              <a:t>60,15 %</a:t>
            </a:r>
            <a:r>
              <a:rPr lang="fr" sz="900" dirty="0">
                <a:latin typeface="Lexend"/>
                <a:ea typeface="Lexend"/>
                <a:cs typeface="Lexend"/>
                <a:sym typeface="Lexend"/>
              </a:rPr>
              <a:t>) de la variabilité</a:t>
            </a:r>
            <a:endParaRPr sz="900" dirty="0">
              <a:solidFill>
                <a:srgbClr val="073763"/>
              </a:solidFill>
              <a:latin typeface="Lexend"/>
              <a:ea typeface="Lexend"/>
              <a:cs typeface="Lexend"/>
              <a:sym typeface="Lexend"/>
            </a:endParaRPr>
          </a:p>
        </p:txBody>
      </p:sp>
      <p:sp>
        <p:nvSpPr>
          <p:cNvPr id="306" name="Google Shape;306;p28"/>
          <p:cNvSpPr txBox="1"/>
          <p:nvPr/>
        </p:nvSpPr>
        <p:spPr>
          <a:xfrm>
            <a:off x="4369150" y="3009175"/>
            <a:ext cx="411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7" name="Google Shape;307;p28"/>
          <p:cNvSpPr txBox="1"/>
          <p:nvPr/>
        </p:nvSpPr>
        <p:spPr>
          <a:xfrm>
            <a:off x="4445800" y="3299300"/>
            <a:ext cx="3961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rgbClr val="073763"/>
                </a:solidFill>
                <a:latin typeface="Lexend"/>
                <a:ea typeface="Lexend"/>
                <a:cs typeface="Lexend"/>
                <a:sym typeface="Lexend"/>
              </a:rPr>
              <a:t>Une analyse sur les deux premiers axes est donc cohérente et suffisante</a:t>
            </a:r>
            <a:endParaRPr sz="1000">
              <a:solidFill>
                <a:srgbClr val="073763"/>
              </a:solidFill>
              <a:latin typeface="Lexend"/>
              <a:ea typeface="Lexend"/>
              <a:cs typeface="Lexend"/>
              <a:sym typeface="Lexend"/>
            </a:endParaRPr>
          </a:p>
        </p:txBody>
      </p:sp>
      <p:sp>
        <p:nvSpPr>
          <p:cNvPr id="17" name="Google Shape;284;p27">
            <a:extLst>
              <a:ext uri="{FF2B5EF4-FFF2-40B4-BE49-F238E27FC236}">
                <a16:creationId xmlns:a16="http://schemas.microsoft.com/office/drawing/2014/main" id="{AA8D45A4-2CD2-43C8-8311-D63A5B5EA9D2}"/>
              </a:ext>
            </a:extLst>
          </p:cNvPr>
          <p:cNvSpPr txBox="1"/>
          <p:nvPr/>
        </p:nvSpPr>
        <p:spPr>
          <a:xfrm>
            <a:off x="894100" y="485362"/>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FR" sz="1200" b="1" dirty="0">
                <a:solidFill>
                  <a:schemeClr val="dk1"/>
                </a:solidFill>
                <a:highlight>
                  <a:schemeClr val="lt1"/>
                </a:highlight>
                <a:latin typeface="Lexend"/>
                <a:ea typeface="Lexend"/>
                <a:cs typeface="Lexend"/>
                <a:sym typeface="Lexend"/>
              </a:rPr>
              <a:t>Analyse des composantes principales (ACP)</a:t>
            </a:r>
            <a:endParaRPr sz="1700" b="1" dirty="0">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dirty="0">
              <a:highlight>
                <a:srgbClr val="FFFFFF"/>
              </a:highlight>
              <a:latin typeface="Lexend"/>
              <a:ea typeface="Lexend"/>
              <a:cs typeface="Lexend"/>
              <a:sym typeface="Lexend"/>
            </a:endParaRPr>
          </a:p>
        </p:txBody>
      </p:sp>
      <p:pic>
        <p:nvPicPr>
          <p:cNvPr id="3" name="Image 2">
            <a:extLst>
              <a:ext uri="{FF2B5EF4-FFF2-40B4-BE49-F238E27FC236}">
                <a16:creationId xmlns:a16="http://schemas.microsoft.com/office/drawing/2014/main" id="{E61518E9-1C09-4F94-9625-FF40A05EE6B7}"/>
              </a:ext>
            </a:extLst>
          </p:cNvPr>
          <p:cNvPicPr>
            <a:picLocks noChangeAspect="1"/>
          </p:cNvPicPr>
          <p:nvPr/>
        </p:nvPicPr>
        <p:blipFill>
          <a:blip r:embed="rId5"/>
          <a:stretch>
            <a:fillRect/>
          </a:stretch>
        </p:blipFill>
        <p:spPr>
          <a:xfrm>
            <a:off x="443743" y="1557488"/>
            <a:ext cx="3848757" cy="3315613"/>
          </a:xfrm>
          <a:prstGeom prst="rect">
            <a:avLst/>
          </a:prstGeom>
        </p:spPr>
      </p:pic>
      <p:cxnSp>
        <p:nvCxnSpPr>
          <p:cNvPr id="20" name="Google Shape;302;p28">
            <a:extLst>
              <a:ext uri="{FF2B5EF4-FFF2-40B4-BE49-F238E27FC236}">
                <a16:creationId xmlns:a16="http://schemas.microsoft.com/office/drawing/2014/main" id="{A3935265-16CF-459E-B5CF-0D0B29C5B77B}"/>
              </a:ext>
            </a:extLst>
          </p:cNvPr>
          <p:cNvCxnSpPr>
            <a:cxnSpLocks/>
          </p:cNvCxnSpPr>
          <p:nvPr/>
        </p:nvCxnSpPr>
        <p:spPr>
          <a:xfrm flipH="1">
            <a:off x="705971" y="2667835"/>
            <a:ext cx="974912" cy="0"/>
          </a:xfrm>
          <a:prstGeom prst="straightConnector1">
            <a:avLst/>
          </a:prstGeom>
          <a:noFill/>
          <a:ln w="9525" cap="flat" cmpd="sng">
            <a:solidFill>
              <a:srgbClr val="FF0000"/>
            </a:solidFill>
            <a:prstDash val="dash"/>
            <a:round/>
            <a:headEnd type="none" w="med" len="med"/>
            <a:tailEnd type="none" w="med" len="med"/>
          </a:ln>
        </p:spPr>
      </p:cxnSp>
      <p:cxnSp>
        <p:nvCxnSpPr>
          <p:cNvPr id="21" name="Google Shape;301;p28">
            <a:extLst>
              <a:ext uri="{FF2B5EF4-FFF2-40B4-BE49-F238E27FC236}">
                <a16:creationId xmlns:a16="http://schemas.microsoft.com/office/drawing/2014/main" id="{F495E4CB-C42B-43B0-9933-0B9AF2607C92}"/>
              </a:ext>
            </a:extLst>
          </p:cNvPr>
          <p:cNvCxnSpPr>
            <a:cxnSpLocks/>
          </p:cNvCxnSpPr>
          <p:nvPr/>
        </p:nvCxnSpPr>
        <p:spPr>
          <a:xfrm>
            <a:off x="1680883" y="2684094"/>
            <a:ext cx="0" cy="1332900"/>
          </a:xfrm>
          <a:prstGeom prst="straightConnector1">
            <a:avLst/>
          </a:prstGeom>
          <a:noFill/>
          <a:ln w="9525" cap="flat" cmpd="sng">
            <a:solidFill>
              <a:srgbClr val="FF0000"/>
            </a:solidFill>
            <a:prstDash val="dash"/>
            <a:round/>
            <a:headEnd type="none" w="med" len="med"/>
            <a:tailEnd type="none" w="med" len="med"/>
          </a:ln>
        </p:spPr>
      </p:cxnSp>
      <p:sp>
        <p:nvSpPr>
          <p:cNvPr id="23" name="Google Shape;303;p28">
            <a:extLst>
              <a:ext uri="{FF2B5EF4-FFF2-40B4-BE49-F238E27FC236}">
                <a16:creationId xmlns:a16="http://schemas.microsoft.com/office/drawing/2014/main" id="{F81152F2-2EE3-455F-AB82-348EAADCF23E}"/>
              </a:ext>
            </a:extLst>
          </p:cNvPr>
          <p:cNvSpPr txBox="1"/>
          <p:nvPr/>
        </p:nvSpPr>
        <p:spPr>
          <a:xfrm>
            <a:off x="1169896" y="2335825"/>
            <a:ext cx="573404"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dirty="0">
                <a:solidFill>
                  <a:srgbClr val="073763"/>
                </a:solidFill>
                <a:latin typeface="Lexend"/>
                <a:ea typeface="Lexend"/>
                <a:cs typeface="Lexend"/>
                <a:sym typeface="Lexend"/>
              </a:rPr>
              <a:t>60,15%</a:t>
            </a:r>
            <a:endParaRPr sz="900" dirty="0">
              <a:solidFill>
                <a:srgbClr val="073763"/>
              </a:solidFill>
              <a:latin typeface="Lexend"/>
              <a:ea typeface="Lexend"/>
              <a:cs typeface="Lexend"/>
              <a:sym typeface="Lexend"/>
            </a:endParaRPr>
          </a:p>
        </p:txBody>
      </p:sp>
      <p:sp>
        <p:nvSpPr>
          <p:cNvPr id="24" name="Google Shape;300;p28">
            <a:extLst>
              <a:ext uri="{FF2B5EF4-FFF2-40B4-BE49-F238E27FC236}">
                <a16:creationId xmlns:a16="http://schemas.microsoft.com/office/drawing/2014/main" id="{352E6371-67A0-48B5-8E47-A494E3F3D69D}"/>
              </a:ext>
            </a:extLst>
          </p:cNvPr>
          <p:cNvSpPr/>
          <p:nvPr/>
        </p:nvSpPr>
        <p:spPr>
          <a:xfrm>
            <a:off x="728850" y="1835425"/>
            <a:ext cx="1061700" cy="2347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376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1000"/>
                                        <p:tgtEl>
                                          <p:spTgt spid="23"/>
                                        </p:tgtEl>
                                        <p:attrNameLst>
                                          <p:attrName>ppt_w</p:attrName>
                                        </p:attrNameLst>
                                      </p:cBhvr>
                                      <p:tavLst>
                                        <p:tav tm="0">
                                          <p:val>
                                            <p:strVal val="0"/>
                                          </p:val>
                                        </p:tav>
                                        <p:tav tm="100000">
                                          <p:val>
                                            <p:strVal val="#ppt_w"/>
                                          </p:val>
                                        </p:tav>
                                      </p:tavLst>
                                    </p:anim>
                                    <p:anim calcmode="lin" valueType="num">
                                      <p:cBhvr additive="base">
                                        <p:cTn id="22" dur="1000"/>
                                        <p:tgtEl>
                                          <p:spTgt spid="23"/>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25</a:t>
            </a:fld>
            <a:endParaRPr/>
          </a:p>
        </p:txBody>
      </p:sp>
      <p:sp>
        <p:nvSpPr>
          <p:cNvPr id="314" name="Google Shape;314;p29"/>
          <p:cNvSpPr txBox="1"/>
          <p:nvPr/>
        </p:nvSpPr>
        <p:spPr>
          <a:xfrm>
            <a:off x="2375050" y="930243"/>
            <a:ext cx="3834900" cy="2817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dirty="0">
                <a:solidFill>
                  <a:schemeClr val="dk1"/>
                </a:solidFill>
                <a:highlight>
                  <a:schemeClr val="lt1"/>
                </a:highlight>
                <a:latin typeface="Lexend"/>
                <a:ea typeface="Lexend"/>
                <a:cs typeface="Lexend"/>
                <a:sym typeface="Lexend"/>
              </a:rPr>
              <a:t>Cercle des corrélations</a:t>
            </a:r>
            <a:endParaRPr sz="1500" dirty="0">
              <a:solidFill>
                <a:schemeClr val="dk1"/>
              </a:solidFill>
              <a:latin typeface="Lexend"/>
              <a:ea typeface="Lexend"/>
              <a:cs typeface="Lexend"/>
              <a:sym typeface="Lexend"/>
            </a:endParaRPr>
          </a:p>
        </p:txBody>
      </p:sp>
      <p:pic>
        <p:nvPicPr>
          <p:cNvPr id="315" name="Google Shape;315;p29"/>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16" name="Google Shape;316;p29"/>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19" name="Google Shape;319;p29"/>
          <p:cNvSpPr txBox="1"/>
          <p:nvPr/>
        </p:nvSpPr>
        <p:spPr>
          <a:xfrm>
            <a:off x="5437233" y="1679225"/>
            <a:ext cx="1741500" cy="13083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fr" sz="1000" b="1">
                <a:solidFill>
                  <a:srgbClr val="073763"/>
                </a:solidFill>
                <a:latin typeface="Lexend"/>
                <a:ea typeface="Lexend"/>
                <a:cs typeface="Lexend"/>
                <a:sym typeface="Lexend"/>
              </a:rPr>
              <a:t>FACTEUR  (F1) </a:t>
            </a:r>
            <a:endParaRPr sz="1000" b="1">
              <a:solidFill>
                <a:srgbClr val="073763"/>
              </a:solidFill>
              <a:latin typeface="Lexend"/>
              <a:ea typeface="Lexend"/>
              <a:cs typeface="Lexend"/>
              <a:sym typeface="Lexend"/>
            </a:endParaRPr>
          </a:p>
          <a:p>
            <a:pPr marL="0" lvl="0" indent="0" algn="ctr" rtl="0">
              <a:spcBef>
                <a:spcPts val="0"/>
              </a:spcBef>
              <a:spcAft>
                <a:spcPts val="0"/>
              </a:spcAft>
              <a:buClr>
                <a:schemeClr val="dk1"/>
              </a:buClr>
              <a:buSzPts val="1100"/>
              <a:buFont typeface="Arial"/>
              <a:buNone/>
            </a:pPr>
            <a:endParaRPr sz="900">
              <a:latin typeface="Lexend"/>
              <a:ea typeface="Lexend"/>
              <a:cs typeface="Lexend"/>
              <a:sym typeface="Lexend"/>
            </a:endParaRPr>
          </a:p>
          <a:p>
            <a:pPr marL="0" lvl="0" indent="0" algn="ctr" rtl="0">
              <a:spcBef>
                <a:spcPts val="0"/>
              </a:spcBef>
              <a:spcAft>
                <a:spcPts val="0"/>
              </a:spcAft>
              <a:buClr>
                <a:schemeClr val="dk1"/>
              </a:buClr>
              <a:buSzPts val="1100"/>
              <a:buFont typeface="Arial"/>
              <a:buNone/>
            </a:pPr>
            <a:r>
              <a:rPr lang="fr" sz="900">
                <a:latin typeface="Lexend"/>
                <a:ea typeface="Lexend"/>
                <a:cs typeface="Lexend"/>
                <a:sym typeface="Lexend"/>
              </a:rPr>
              <a:t>    Length</a:t>
            </a:r>
            <a:endParaRPr sz="900">
              <a:latin typeface="Lexend"/>
              <a:ea typeface="Lexend"/>
              <a:cs typeface="Lexend"/>
              <a:sym typeface="Lexend"/>
            </a:endParaRPr>
          </a:p>
          <a:p>
            <a:pPr marL="0" lvl="0" indent="0" algn="ctr" rtl="0">
              <a:spcBef>
                <a:spcPts val="0"/>
              </a:spcBef>
              <a:spcAft>
                <a:spcPts val="0"/>
              </a:spcAft>
              <a:buClr>
                <a:schemeClr val="dk1"/>
              </a:buClr>
              <a:buSzPts val="1100"/>
              <a:buFont typeface="Arial"/>
              <a:buNone/>
            </a:pPr>
            <a:r>
              <a:rPr lang="fr" sz="900">
                <a:latin typeface="Lexend"/>
                <a:ea typeface="Lexend"/>
                <a:cs typeface="Lexend"/>
                <a:sym typeface="Lexend"/>
              </a:rPr>
              <a:t>     Height_left  </a:t>
            </a:r>
            <a:endParaRPr sz="900">
              <a:latin typeface="Lexend"/>
              <a:ea typeface="Lexend"/>
              <a:cs typeface="Lexend"/>
              <a:sym typeface="Lexend"/>
            </a:endParaRPr>
          </a:p>
          <a:p>
            <a:pPr marL="0" lvl="0" indent="0" algn="ctr" rtl="0">
              <a:spcBef>
                <a:spcPts val="0"/>
              </a:spcBef>
              <a:spcAft>
                <a:spcPts val="0"/>
              </a:spcAft>
              <a:buClr>
                <a:schemeClr val="dk1"/>
              </a:buClr>
              <a:buSzPts val="1100"/>
              <a:buFont typeface="Arial"/>
              <a:buNone/>
            </a:pPr>
            <a:r>
              <a:rPr lang="fr" sz="900">
                <a:latin typeface="Lexend"/>
                <a:ea typeface="Lexend"/>
                <a:cs typeface="Lexend"/>
                <a:sym typeface="Lexend"/>
              </a:rPr>
              <a:t>    Height_right</a:t>
            </a:r>
            <a:endParaRPr sz="900">
              <a:latin typeface="Lexend"/>
              <a:ea typeface="Lexend"/>
              <a:cs typeface="Lexend"/>
              <a:sym typeface="Lexend"/>
            </a:endParaRPr>
          </a:p>
          <a:p>
            <a:pPr marL="0" lvl="0" indent="0" algn="ctr" rtl="0">
              <a:spcBef>
                <a:spcPts val="0"/>
              </a:spcBef>
              <a:spcAft>
                <a:spcPts val="0"/>
              </a:spcAft>
              <a:buClr>
                <a:schemeClr val="dk1"/>
              </a:buClr>
              <a:buSzPts val="1100"/>
              <a:buFont typeface="Arial"/>
              <a:buNone/>
            </a:pPr>
            <a:r>
              <a:rPr lang="fr" sz="900">
                <a:latin typeface="Lexend"/>
                <a:ea typeface="Lexend"/>
                <a:cs typeface="Lexend"/>
                <a:sym typeface="Lexend"/>
              </a:rPr>
              <a:t>    Margin_up   </a:t>
            </a:r>
            <a:endParaRPr sz="900">
              <a:latin typeface="Lexend"/>
              <a:ea typeface="Lexend"/>
              <a:cs typeface="Lexend"/>
              <a:sym typeface="Lexend"/>
            </a:endParaRPr>
          </a:p>
          <a:p>
            <a:pPr marL="0" lvl="0" indent="0" algn="ctr" rtl="0">
              <a:spcBef>
                <a:spcPts val="0"/>
              </a:spcBef>
              <a:spcAft>
                <a:spcPts val="0"/>
              </a:spcAft>
              <a:buClr>
                <a:schemeClr val="dk1"/>
              </a:buClr>
              <a:buSzPts val="1100"/>
              <a:buFont typeface="Arial"/>
              <a:buNone/>
            </a:pPr>
            <a:r>
              <a:rPr lang="fr" sz="900">
                <a:latin typeface="Lexend"/>
                <a:ea typeface="Lexend"/>
                <a:cs typeface="Lexend"/>
                <a:sym typeface="Lexend"/>
              </a:rPr>
              <a:t>     Margin_low</a:t>
            </a:r>
            <a:endParaRPr sz="900">
              <a:latin typeface="Lexend"/>
              <a:ea typeface="Lexend"/>
              <a:cs typeface="Lexend"/>
              <a:sym typeface="Lexend"/>
            </a:endParaRPr>
          </a:p>
          <a:p>
            <a:pPr marL="0" lvl="0" indent="0" algn="ctr" rtl="0">
              <a:spcBef>
                <a:spcPts val="0"/>
              </a:spcBef>
              <a:spcAft>
                <a:spcPts val="0"/>
              </a:spcAft>
              <a:buNone/>
            </a:pPr>
            <a:endParaRPr sz="900">
              <a:latin typeface="Lexend"/>
              <a:ea typeface="Lexend"/>
              <a:cs typeface="Lexend"/>
              <a:sym typeface="Lexend"/>
            </a:endParaRPr>
          </a:p>
        </p:txBody>
      </p:sp>
      <p:sp>
        <p:nvSpPr>
          <p:cNvPr id="320" name="Google Shape;320;p29"/>
          <p:cNvSpPr txBox="1"/>
          <p:nvPr/>
        </p:nvSpPr>
        <p:spPr>
          <a:xfrm>
            <a:off x="5437233" y="3405350"/>
            <a:ext cx="1741500" cy="7542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073763"/>
                </a:solidFill>
                <a:latin typeface="Lexend"/>
                <a:ea typeface="Lexend"/>
                <a:cs typeface="Lexend"/>
                <a:sym typeface="Lexend"/>
              </a:rPr>
              <a:t>FACTEUR  (F2) </a:t>
            </a:r>
            <a:endParaRPr sz="1000" b="1">
              <a:solidFill>
                <a:srgbClr val="073763"/>
              </a:solidFill>
              <a:latin typeface="Lexend"/>
              <a:ea typeface="Lexend"/>
              <a:cs typeface="Lexend"/>
              <a:sym typeface="Lexend"/>
            </a:endParaRPr>
          </a:p>
          <a:p>
            <a:pPr marL="0" lvl="0" indent="0" algn="ctr" rtl="0">
              <a:spcBef>
                <a:spcPts val="0"/>
              </a:spcBef>
              <a:spcAft>
                <a:spcPts val="0"/>
              </a:spcAft>
              <a:buNone/>
            </a:pPr>
            <a:endParaRPr sz="900">
              <a:latin typeface="Lexend"/>
              <a:ea typeface="Lexend"/>
              <a:cs typeface="Lexend"/>
              <a:sym typeface="Lexend"/>
            </a:endParaRPr>
          </a:p>
          <a:p>
            <a:pPr marL="0" lvl="0" indent="0" algn="ctr" rtl="0">
              <a:spcBef>
                <a:spcPts val="0"/>
              </a:spcBef>
              <a:spcAft>
                <a:spcPts val="0"/>
              </a:spcAft>
              <a:buNone/>
            </a:pPr>
            <a:r>
              <a:rPr lang="fr" sz="900">
                <a:latin typeface="Lexend"/>
                <a:ea typeface="Lexend"/>
                <a:cs typeface="Lexend"/>
                <a:sym typeface="Lexend"/>
              </a:rPr>
              <a:t> Diagonal</a:t>
            </a:r>
            <a:endParaRPr sz="900">
              <a:latin typeface="Lexend"/>
              <a:ea typeface="Lexend"/>
              <a:cs typeface="Lexend"/>
              <a:sym typeface="Lexend"/>
            </a:endParaRPr>
          </a:p>
          <a:p>
            <a:pPr marL="0" lvl="0" indent="0" algn="ctr" rtl="0">
              <a:spcBef>
                <a:spcPts val="0"/>
              </a:spcBef>
              <a:spcAft>
                <a:spcPts val="0"/>
              </a:spcAft>
              <a:buNone/>
            </a:pPr>
            <a:endParaRPr sz="900">
              <a:latin typeface="Lexend"/>
              <a:ea typeface="Lexend"/>
              <a:cs typeface="Lexend"/>
              <a:sym typeface="Lexend"/>
            </a:endParaRPr>
          </a:p>
        </p:txBody>
      </p:sp>
      <p:sp>
        <p:nvSpPr>
          <p:cNvPr id="321" name="Google Shape;321;p29"/>
          <p:cNvSpPr txBox="1"/>
          <p:nvPr/>
        </p:nvSpPr>
        <p:spPr>
          <a:xfrm>
            <a:off x="2029363" y="1263225"/>
            <a:ext cx="4671600" cy="28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fr" sz="700">
                <a:solidFill>
                  <a:srgbClr val="0B5394"/>
                </a:solidFill>
                <a:highlight>
                  <a:schemeClr val="lt1"/>
                </a:highlight>
                <a:latin typeface="Lexend"/>
                <a:ea typeface="Lexend"/>
                <a:cs typeface="Lexend"/>
                <a:sym typeface="Lexend"/>
              </a:rPr>
              <a:t>Projection des variables initiales sur un plan à deux dimensions constitué par les deux premiers facteurs</a:t>
            </a:r>
            <a:endParaRPr sz="700">
              <a:solidFill>
                <a:srgbClr val="0B5394"/>
              </a:solidFill>
              <a:highlight>
                <a:schemeClr val="lt1"/>
              </a:highlight>
              <a:latin typeface="Lexend"/>
              <a:ea typeface="Lexend"/>
              <a:cs typeface="Lexend"/>
              <a:sym typeface="Lexend"/>
            </a:endParaRPr>
          </a:p>
        </p:txBody>
      </p:sp>
      <p:sp>
        <p:nvSpPr>
          <p:cNvPr id="12" name="Google Shape;284;p27">
            <a:extLst>
              <a:ext uri="{FF2B5EF4-FFF2-40B4-BE49-F238E27FC236}">
                <a16:creationId xmlns:a16="http://schemas.microsoft.com/office/drawing/2014/main" id="{14AC4A81-B5F6-498B-BDAB-815AB1485F75}"/>
              </a:ext>
            </a:extLst>
          </p:cNvPr>
          <p:cNvSpPr txBox="1"/>
          <p:nvPr/>
        </p:nvSpPr>
        <p:spPr>
          <a:xfrm>
            <a:off x="894100" y="485362"/>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FR" sz="1200" b="1" dirty="0">
                <a:solidFill>
                  <a:schemeClr val="dk1"/>
                </a:solidFill>
                <a:highlight>
                  <a:schemeClr val="lt1"/>
                </a:highlight>
                <a:latin typeface="Lexend"/>
                <a:ea typeface="Lexend"/>
                <a:cs typeface="Lexend"/>
                <a:sym typeface="Lexend"/>
              </a:rPr>
              <a:t>Analyse des composantes principales (ACP)</a:t>
            </a:r>
            <a:endParaRPr sz="1700" b="1" dirty="0">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dirty="0">
              <a:highlight>
                <a:srgbClr val="FFFFFF"/>
              </a:highlight>
              <a:latin typeface="Lexend"/>
              <a:ea typeface="Lexend"/>
              <a:cs typeface="Lexend"/>
              <a:sym typeface="Lexend"/>
            </a:endParaRPr>
          </a:p>
        </p:txBody>
      </p:sp>
      <p:pic>
        <p:nvPicPr>
          <p:cNvPr id="3" name="Image 2">
            <a:extLst>
              <a:ext uri="{FF2B5EF4-FFF2-40B4-BE49-F238E27FC236}">
                <a16:creationId xmlns:a16="http://schemas.microsoft.com/office/drawing/2014/main" id="{B3B23B30-2E69-43B1-A0FF-C53C60DA1B36}"/>
              </a:ext>
            </a:extLst>
          </p:cNvPr>
          <p:cNvPicPr>
            <a:picLocks noChangeAspect="1"/>
          </p:cNvPicPr>
          <p:nvPr/>
        </p:nvPicPr>
        <p:blipFill>
          <a:blip r:embed="rId5"/>
          <a:stretch>
            <a:fillRect/>
          </a:stretch>
        </p:blipFill>
        <p:spPr>
          <a:xfrm>
            <a:off x="473910" y="1596206"/>
            <a:ext cx="3533314" cy="3381017"/>
          </a:xfrm>
          <a:prstGeom prst="rect">
            <a:avLst/>
          </a:prstGeom>
        </p:spPr>
      </p:pic>
      <p:sp>
        <p:nvSpPr>
          <p:cNvPr id="15" name="Rectangle : coins arrondis 14">
            <a:extLst>
              <a:ext uri="{FF2B5EF4-FFF2-40B4-BE49-F238E27FC236}">
                <a16:creationId xmlns:a16="http://schemas.microsoft.com/office/drawing/2014/main" id="{36C54C8A-7A30-4E02-A320-F2E289011A54}"/>
              </a:ext>
            </a:extLst>
          </p:cNvPr>
          <p:cNvSpPr/>
          <p:nvPr/>
        </p:nvSpPr>
        <p:spPr>
          <a:xfrm>
            <a:off x="1338452" y="2716306"/>
            <a:ext cx="1962801" cy="76648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 coins arrondis 15">
            <a:extLst>
              <a:ext uri="{FF2B5EF4-FFF2-40B4-BE49-F238E27FC236}">
                <a16:creationId xmlns:a16="http://schemas.microsoft.com/office/drawing/2014/main" id="{986C2F17-BB6B-48E2-B8EF-6AE035C2CE7F}"/>
              </a:ext>
            </a:extLst>
          </p:cNvPr>
          <p:cNvSpPr/>
          <p:nvPr/>
        </p:nvSpPr>
        <p:spPr>
          <a:xfrm>
            <a:off x="2029363" y="1720020"/>
            <a:ext cx="342900" cy="151399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2E304CA9-7B35-42B7-9040-2BC526E95218}"/>
              </a:ext>
            </a:extLst>
          </p:cNvPr>
          <p:cNvCxnSpPr>
            <a:cxnSpLocks/>
            <a:stCxn id="319" idx="1"/>
          </p:cNvCxnSpPr>
          <p:nvPr/>
        </p:nvCxnSpPr>
        <p:spPr>
          <a:xfrm flipH="1">
            <a:off x="3301253" y="2333375"/>
            <a:ext cx="2135980" cy="70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9FEE45F0-9D1E-45F5-992D-86AABD5EADC5}"/>
              </a:ext>
            </a:extLst>
          </p:cNvPr>
          <p:cNvCxnSpPr>
            <a:cxnSpLocks/>
            <a:stCxn id="320" idx="1"/>
          </p:cNvCxnSpPr>
          <p:nvPr/>
        </p:nvCxnSpPr>
        <p:spPr>
          <a:xfrm flipH="1" flipV="1">
            <a:off x="2372263" y="2452232"/>
            <a:ext cx="3064970" cy="133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26</a:t>
            </a:fld>
            <a:endParaRPr/>
          </a:p>
        </p:txBody>
      </p:sp>
      <p:sp>
        <p:nvSpPr>
          <p:cNvPr id="328" name="Google Shape;328;p30"/>
          <p:cNvSpPr txBox="1"/>
          <p:nvPr/>
        </p:nvSpPr>
        <p:spPr>
          <a:xfrm>
            <a:off x="2375050" y="948562"/>
            <a:ext cx="3834900" cy="25413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dirty="0">
                <a:solidFill>
                  <a:schemeClr val="dk1"/>
                </a:solidFill>
                <a:highlight>
                  <a:schemeClr val="lt1"/>
                </a:highlight>
                <a:latin typeface="Lexend"/>
                <a:ea typeface="Lexend"/>
                <a:cs typeface="Lexend"/>
                <a:sym typeface="Lexend"/>
              </a:rPr>
              <a:t>Projection des individus</a:t>
            </a:r>
            <a:endParaRPr sz="1500" dirty="0">
              <a:solidFill>
                <a:schemeClr val="dk1"/>
              </a:solidFill>
              <a:latin typeface="Lexend"/>
              <a:ea typeface="Lexend"/>
              <a:cs typeface="Lexend"/>
              <a:sym typeface="Lexend"/>
            </a:endParaRPr>
          </a:p>
        </p:txBody>
      </p:sp>
      <p:pic>
        <p:nvPicPr>
          <p:cNvPr id="329" name="Google Shape;329;p30"/>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30" name="Google Shape;330;p30"/>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33" name="Google Shape;333;p30"/>
          <p:cNvSpPr txBox="1"/>
          <p:nvPr/>
        </p:nvSpPr>
        <p:spPr>
          <a:xfrm>
            <a:off x="5883008" y="2428850"/>
            <a:ext cx="2863800" cy="630912"/>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100" dirty="0">
                <a:solidFill>
                  <a:srgbClr val="073763"/>
                </a:solidFill>
                <a:latin typeface="Lexend"/>
                <a:ea typeface="Lexend"/>
                <a:cs typeface="Lexend"/>
                <a:sym typeface="Lexend"/>
              </a:rPr>
              <a:t>2 </a:t>
            </a:r>
            <a:r>
              <a:rPr lang="fr" sz="900" dirty="0">
                <a:latin typeface="Lexend"/>
                <a:ea typeface="Lexend"/>
                <a:cs typeface="Lexend"/>
                <a:sym typeface="Lexend"/>
              </a:rPr>
              <a:t>Classes bien distinctes en fonction de ‘Is-genuine’ avec des billets mal classés de part et d’autre</a:t>
            </a:r>
            <a:endParaRPr sz="900" dirty="0">
              <a:solidFill>
                <a:srgbClr val="073763"/>
              </a:solidFill>
              <a:latin typeface="Lexend"/>
              <a:ea typeface="Lexend"/>
              <a:cs typeface="Lexend"/>
              <a:sym typeface="Lexend"/>
            </a:endParaRPr>
          </a:p>
        </p:txBody>
      </p:sp>
      <p:sp>
        <p:nvSpPr>
          <p:cNvPr id="10" name="Google Shape;284;p27">
            <a:extLst>
              <a:ext uri="{FF2B5EF4-FFF2-40B4-BE49-F238E27FC236}">
                <a16:creationId xmlns:a16="http://schemas.microsoft.com/office/drawing/2014/main" id="{DC7592E1-6019-411A-9803-29DD66412B5C}"/>
              </a:ext>
            </a:extLst>
          </p:cNvPr>
          <p:cNvSpPr txBox="1"/>
          <p:nvPr/>
        </p:nvSpPr>
        <p:spPr>
          <a:xfrm>
            <a:off x="894100" y="485362"/>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FR" sz="1200" b="1" dirty="0">
                <a:solidFill>
                  <a:schemeClr val="dk1"/>
                </a:solidFill>
                <a:highlight>
                  <a:schemeClr val="lt1"/>
                </a:highlight>
                <a:latin typeface="Lexend"/>
                <a:ea typeface="Lexend"/>
                <a:cs typeface="Lexend"/>
                <a:sym typeface="Lexend"/>
              </a:rPr>
              <a:t>Analyse des composantes principales (ACP)</a:t>
            </a:r>
            <a:endParaRPr sz="1700" b="1" dirty="0">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dirty="0">
              <a:highlight>
                <a:srgbClr val="FFFFFF"/>
              </a:highlight>
              <a:latin typeface="Lexend"/>
              <a:ea typeface="Lexend"/>
              <a:cs typeface="Lexend"/>
              <a:sym typeface="Lexend"/>
            </a:endParaRPr>
          </a:p>
        </p:txBody>
      </p:sp>
      <p:pic>
        <p:nvPicPr>
          <p:cNvPr id="3" name="Image 2">
            <a:extLst>
              <a:ext uri="{FF2B5EF4-FFF2-40B4-BE49-F238E27FC236}">
                <a16:creationId xmlns:a16="http://schemas.microsoft.com/office/drawing/2014/main" id="{43248295-DAEE-4010-980D-DDA54B6C876C}"/>
              </a:ext>
            </a:extLst>
          </p:cNvPr>
          <p:cNvPicPr>
            <a:picLocks noChangeAspect="1"/>
          </p:cNvPicPr>
          <p:nvPr/>
        </p:nvPicPr>
        <p:blipFill>
          <a:blip r:embed="rId5"/>
          <a:stretch>
            <a:fillRect/>
          </a:stretch>
        </p:blipFill>
        <p:spPr>
          <a:xfrm>
            <a:off x="610972" y="1309844"/>
            <a:ext cx="5157816" cy="3614086"/>
          </a:xfrm>
          <a:prstGeom prst="rect">
            <a:avLst/>
          </a:prstGeom>
        </p:spPr>
      </p:pic>
      <p:cxnSp>
        <p:nvCxnSpPr>
          <p:cNvPr id="13" name="Google Shape;332;p30">
            <a:extLst>
              <a:ext uri="{FF2B5EF4-FFF2-40B4-BE49-F238E27FC236}">
                <a16:creationId xmlns:a16="http://schemas.microsoft.com/office/drawing/2014/main" id="{6B89F2EC-570D-4F4B-B1B1-91A9593E812B}"/>
              </a:ext>
            </a:extLst>
          </p:cNvPr>
          <p:cNvCxnSpPr>
            <a:cxnSpLocks/>
          </p:cNvCxnSpPr>
          <p:nvPr/>
        </p:nvCxnSpPr>
        <p:spPr>
          <a:xfrm>
            <a:off x="3278054" y="1526241"/>
            <a:ext cx="0" cy="3220571"/>
          </a:xfrm>
          <a:prstGeom prst="straightConnector1">
            <a:avLst/>
          </a:prstGeom>
          <a:noFill/>
          <a:ln w="9525" cap="flat" cmpd="sng">
            <a:solidFill>
              <a:srgbClr val="CC0000"/>
            </a:solidFill>
            <a:prstDash val="dash"/>
            <a:round/>
            <a:headEnd type="none" w="med" len="med"/>
            <a:tailEnd type="none" w="med" len="med"/>
          </a:ln>
        </p:spPr>
      </p:cxnSp>
      <p:sp>
        <p:nvSpPr>
          <p:cNvPr id="16" name="Rectangle : coins arrondis 15">
            <a:extLst>
              <a:ext uri="{FF2B5EF4-FFF2-40B4-BE49-F238E27FC236}">
                <a16:creationId xmlns:a16="http://schemas.microsoft.com/office/drawing/2014/main" id="{B31E371B-D53F-4305-9D99-5AB89D51D18A}"/>
              </a:ext>
            </a:extLst>
          </p:cNvPr>
          <p:cNvSpPr/>
          <p:nvPr/>
        </p:nvSpPr>
        <p:spPr>
          <a:xfrm>
            <a:off x="3025588" y="1805268"/>
            <a:ext cx="2534769" cy="238967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 coins arrondis 16">
            <a:extLst>
              <a:ext uri="{FF2B5EF4-FFF2-40B4-BE49-F238E27FC236}">
                <a16:creationId xmlns:a16="http://schemas.microsoft.com/office/drawing/2014/main" id="{6AD85A24-6F9D-4EE3-A9C5-BBB239AB1632}"/>
              </a:ext>
            </a:extLst>
          </p:cNvPr>
          <p:cNvSpPr/>
          <p:nvPr/>
        </p:nvSpPr>
        <p:spPr>
          <a:xfrm>
            <a:off x="1660715" y="1805268"/>
            <a:ext cx="2467529" cy="238967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33"/>
                                        </p:tgtEl>
                                        <p:attrNameLst>
                                          <p:attrName>style.visibility</p:attrName>
                                        </p:attrNameLst>
                                      </p:cBhvr>
                                      <p:to>
                                        <p:strVal val="visible"/>
                                      </p:to>
                                    </p:set>
                                    <p:anim calcmode="lin" valueType="num">
                                      <p:cBhvr additive="base">
                                        <p:cTn id="32" dur="1000"/>
                                        <p:tgtEl>
                                          <p:spTgt spid="333"/>
                                        </p:tgtEl>
                                        <p:attrNameLst>
                                          <p:attrName>ppt_w</p:attrName>
                                        </p:attrNameLst>
                                      </p:cBhvr>
                                      <p:tavLst>
                                        <p:tav tm="0">
                                          <p:val>
                                            <p:strVal val="0"/>
                                          </p:val>
                                        </p:tav>
                                        <p:tav tm="100000">
                                          <p:val>
                                            <p:strVal val="#ppt_w"/>
                                          </p:val>
                                        </p:tav>
                                      </p:tavLst>
                                    </p:anim>
                                    <p:anim calcmode="lin" valueType="num">
                                      <p:cBhvr additive="base">
                                        <p:cTn id="33"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27</a:t>
            </a:fld>
            <a:endParaRPr/>
          </a:p>
        </p:txBody>
      </p:sp>
      <p:sp>
        <p:nvSpPr>
          <p:cNvPr id="340" name="Google Shape;340;p31"/>
          <p:cNvSpPr txBox="1"/>
          <p:nvPr/>
        </p:nvSpPr>
        <p:spPr>
          <a:xfrm>
            <a:off x="2376612" y="945750"/>
            <a:ext cx="3834900" cy="293025"/>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dirty="0">
                <a:solidFill>
                  <a:schemeClr val="dk1"/>
                </a:solidFill>
                <a:highlight>
                  <a:schemeClr val="lt1"/>
                </a:highlight>
                <a:latin typeface="Lexend"/>
                <a:ea typeface="Lexend"/>
                <a:cs typeface="Lexend"/>
                <a:sym typeface="Lexend"/>
              </a:rPr>
              <a:t>K-MEANS - Nombre de clusters</a:t>
            </a:r>
            <a:endParaRPr sz="1000" dirty="0">
              <a:solidFill>
                <a:schemeClr val="dk1"/>
              </a:solidFill>
              <a:highlight>
                <a:schemeClr val="lt1"/>
              </a:highlight>
              <a:latin typeface="Lexend"/>
              <a:ea typeface="Lexend"/>
              <a:cs typeface="Lexend"/>
              <a:sym typeface="Lexend"/>
            </a:endParaRPr>
          </a:p>
        </p:txBody>
      </p:sp>
      <p:pic>
        <p:nvPicPr>
          <p:cNvPr id="341" name="Google Shape;341;p31"/>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42" name="Google Shape;342;p31"/>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43" name="Google Shape;343;p31"/>
          <p:cNvSpPr txBox="1"/>
          <p:nvPr/>
        </p:nvSpPr>
        <p:spPr>
          <a:xfrm>
            <a:off x="4602023" y="4324339"/>
            <a:ext cx="3218978" cy="492412"/>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dirty="0">
                <a:solidFill>
                  <a:srgbClr val="073763"/>
                </a:solidFill>
                <a:latin typeface="Lexend"/>
                <a:ea typeface="Lexend"/>
                <a:cs typeface="Lexend"/>
                <a:sym typeface="Lexend"/>
              </a:rPr>
              <a:t>K-means a regroupé</a:t>
            </a:r>
            <a:r>
              <a:rPr lang="fr" sz="1100" dirty="0">
                <a:solidFill>
                  <a:srgbClr val="073763"/>
                </a:solidFill>
                <a:latin typeface="Lexend"/>
                <a:ea typeface="Lexend"/>
                <a:cs typeface="Lexend"/>
                <a:sym typeface="Lexend"/>
              </a:rPr>
              <a:t> 2 </a:t>
            </a:r>
            <a:r>
              <a:rPr lang="fr" sz="900" dirty="0">
                <a:latin typeface="Lexend"/>
                <a:ea typeface="Lexend"/>
                <a:cs typeface="Lexend"/>
                <a:sym typeface="Lexend"/>
              </a:rPr>
              <a:t>Clusters avec les mêmes similitudes</a:t>
            </a:r>
            <a:endParaRPr sz="900" dirty="0">
              <a:latin typeface="Lexend"/>
              <a:ea typeface="Lexend"/>
              <a:cs typeface="Lexend"/>
              <a:sym typeface="Lexend"/>
            </a:endParaRPr>
          </a:p>
        </p:txBody>
      </p:sp>
      <p:sp>
        <p:nvSpPr>
          <p:cNvPr id="350" name="Google Shape;350;p31"/>
          <p:cNvSpPr txBox="1"/>
          <p:nvPr/>
        </p:nvSpPr>
        <p:spPr>
          <a:xfrm>
            <a:off x="706200" y="1238775"/>
            <a:ext cx="71757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fr" sz="700">
                <a:solidFill>
                  <a:srgbClr val="0B5394"/>
                </a:solidFill>
                <a:highlight>
                  <a:schemeClr val="lt1"/>
                </a:highlight>
                <a:latin typeface="Lexend"/>
                <a:ea typeface="Lexend"/>
                <a:cs typeface="Lexend"/>
                <a:sym typeface="Lexend"/>
              </a:rPr>
              <a:t>C'est l'un des algorithmes de clustering les plus répandus. Il permet d'analyser un jeu de données caractérisées par un ensemble de descripteurs, afin de regrouper les données “similaires” en groupes (ou clusters).</a:t>
            </a:r>
            <a:endParaRPr>
              <a:solidFill>
                <a:srgbClr val="0B5394"/>
              </a:solidFill>
            </a:endParaRPr>
          </a:p>
        </p:txBody>
      </p:sp>
      <p:sp>
        <p:nvSpPr>
          <p:cNvPr id="17" name="Google Shape;284;p27">
            <a:extLst>
              <a:ext uri="{FF2B5EF4-FFF2-40B4-BE49-F238E27FC236}">
                <a16:creationId xmlns:a16="http://schemas.microsoft.com/office/drawing/2014/main" id="{14740CEE-1EA7-4265-9286-5200CB1D5BDC}"/>
              </a:ext>
            </a:extLst>
          </p:cNvPr>
          <p:cNvSpPr txBox="1"/>
          <p:nvPr/>
        </p:nvSpPr>
        <p:spPr>
          <a:xfrm>
            <a:off x="894100" y="485362"/>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FR" sz="1200" b="1" dirty="0">
                <a:solidFill>
                  <a:schemeClr val="dk1"/>
                </a:solidFill>
                <a:highlight>
                  <a:schemeClr val="lt1"/>
                </a:highlight>
                <a:latin typeface="Lexend"/>
                <a:ea typeface="Lexend"/>
                <a:cs typeface="Lexend"/>
                <a:sym typeface="Lexend"/>
              </a:rPr>
              <a:t>Le K-MEANS</a:t>
            </a:r>
            <a:endParaRPr sz="1700" b="1" dirty="0">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dirty="0">
              <a:highlight>
                <a:srgbClr val="FFFFFF"/>
              </a:highlight>
              <a:latin typeface="Lexend"/>
              <a:ea typeface="Lexend"/>
              <a:cs typeface="Lexend"/>
              <a:sym typeface="Lexend"/>
            </a:endParaRPr>
          </a:p>
        </p:txBody>
      </p:sp>
      <p:pic>
        <p:nvPicPr>
          <p:cNvPr id="3" name="Image 2">
            <a:extLst>
              <a:ext uri="{FF2B5EF4-FFF2-40B4-BE49-F238E27FC236}">
                <a16:creationId xmlns:a16="http://schemas.microsoft.com/office/drawing/2014/main" id="{D8CD8F52-D230-4C78-8DE8-44AC9E5D4978}"/>
              </a:ext>
            </a:extLst>
          </p:cNvPr>
          <p:cNvPicPr>
            <a:picLocks noChangeAspect="1"/>
          </p:cNvPicPr>
          <p:nvPr/>
        </p:nvPicPr>
        <p:blipFill>
          <a:blip r:embed="rId5"/>
          <a:stretch>
            <a:fillRect/>
          </a:stretch>
        </p:blipFill>
        <p:spPr>
          <a:xfrm>
            <a:off x="159150" y="1662402"/>
            <a:ext cx="3308344" cy="1783976"/>
          </a:xfrm>
          <a:prstGeom prst="rect">
            <a:avLst/>
          </a:prstGeom>
        </p:spPr>
      </p:pic>
      <p:pic>
        <p:nvPicPr>
          <p:cNvPr id="5" name="Image 4">
            <a:extLst>
              <a:ext uri="{FF2B5EF4-FFF2-40B4-BE49-F238E27FC236}">
                <a16:creationId xmlns:a16="http://schemas.microsoft.com/office/drawing/2014/main" id="{0F797922-460D-481C-9BE1-BE25352AD62A}"/>
              </a:ext>
            </a:extLst>
          </p:cNvPr>
          <p:cNvPicPr>
            <a:picLocks noChangeAspect="1"/>
          </p:cNvPicPr>
          <p:nvPr/>
        </p:nvPicPr>
        <p:blipFill>
          <a:blip r:embed="rId6"/>
          <a:stretch>
            <a:fillRect/>
          </a:stretch>
        </p:blipFill>
        <p:spPr>
          <a:xfrm>
            <a:off x="3626861" y="1700339"/>
            <a:ext cx="4686229" cy="2397606"/>
          </a:xfrm>
          <a:prstGeom prst="rect">
            <a:avLst/>
          </a:prstGeom>
        </p:spPr>
      </p:pic>
      <p:cxnSp>
        <p:nvCxnSpPr>
          <p:cNvPr id="22" name="Google Shape;345;p31">
            <a:extLst>
              <a:ext uri="{FF2B5EF4-FFF2-40B4-BE49-F238E27FC236}">
                <a16:creationId xmlns:a16="http://schemas.microsoft.com/office/drawing/2014/main" id="{1285B16A-329E-46E9-AA06-F8C15A73389A}"/>
              </a:ext>
            </a:extLst>
          </p:cNvPr>
          <p:cNvCxnSpPr>
            <a:cxnSpLocks/>
          </p:cNvCxnSpPr>
          <p:nvPr/>
        </p:nvCxnSpPr>
        <p:spPr>
          <a:xfrm>
            <a:off x="5121934" y="1700339"/>
            <a:ext cx="0" cy="2397606"/>
          </a:xfrm>
          <a:prstGeom prst="straightConnector1">
            <a:avLst/>
          </a:prstGeom>
          <a:noFill/>
          <a:ln w="9525" cap="flat" cmpd="sng">
            <a:solidFill>
              <a:srgbClr val="CC0000"/>
            </a:solidFill>
            <a:prstDash val="dash"/>
            <a:round/>
            <a:headEnd type="none" w="med" len="med"/>
            <a:tailEnd type="none" w="med" len="med"/>
          </a:ln>
        </p:spPr>
      </p:cxnSp>
      <p:sp>
        <p:nvSpPr>
          <p:cNvPr id="25" name="Google Shape;346;p31">
            <a:extLst>
              <a:ext uri="{FF2B5EF4-FFF2-40B4-BE49-F238E27FC236}">
                <a16:creationId xmlns:a16="http://schemas.microsoft.com/office/drawing/2014/main" id="{41BEE644-1297-4D1A-A07D-082354A70CDE}"/>
              </a:ext>
            </a:extLst>
          </p:cNvPr>
          <p:cNvSpPr txBox="1"/>
          <p:nvPr/>
        </p:nvSpPr>
        <p:spPr>
          <a:xfrm>
            <a:off x="5969975" y="1838712"/>
            <a:ext cx="2205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fr" sz="900" dirty="0">
                <a:solidFill>
                  <a:srgbClr val="0B5394"/>
                </a:solidFill>
                <a:latin typeface="Lexend"/>
                <a:ea typeface="Lexend"/>
                <a:cs typeface="Lexend"/>
                <a:sym typeface="Lexend"/>
              </a:rPr>
              <a:t>Le point d’inflexion de la courbe  se trouve au niveau de 2</a:t>
            </a:r>
            <a:endParaRPr dirty="0">
              <a:solidFill>
                <a:srgbClr val="0B5394"/>
              </a:solidFill>
            </a:endParaRPr>
          </a:p>
        </p:txBody>
      </p:sp>
      <p:cxnSp>
        <p:nvCxnSpPr>
          <p:cNvPr id="26" name="Connecteur droit avec flèche 25">
            <a:extLst>
              <a:ext uri="{FF2B5EF4-FFF2-40B4-BE49-F238E27FC236}">
                <a16:creationId xmlns:a16="http://schemas.microsoft.com/office/drawing/2014/main" id="{B1962181-675D-4074-A615-63F64FC59FB6}"/>
              </a:ext>
            </a:extLst>
          </p:cNvPr>
          <p:cNvCxnSpPr>
            <a:cxnSpLocks/>
            <a:stCxn id="25" idx="1"/>
          </p:cNvCxnSpPr>
          <p:nvPr/>
        </p:nvCxnSpPr>
        <p:spPr>
          <a:xfrm flipH="1">
            <a:off x="5121935" y="2069562"/>
            <a:ext cx="848040" cy="1117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arn(inVertical)">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343"/>
                                        </p:tgtEl>
                                        <p:attrNameLst>
                                          <p:attrName>style.visibility</p:attrName>
                                        </p:attrNameLst>
                                      </p:cBhvr>
                                      <p:to>
                                        <p:strVal val="visible"/>
                                      </p:to>
                                    </p:set>
                                    <p:anim calcmode="lin" valueType="num">
                                      <p:cBhvr additive="base">
                                        <p:cTn id="23" dur="1000"/>
                                        <p:tgtEl>
                                          <p:spTgt spid="343"/>
                                        </p:tgtEl>
                                        <p:attrNameLst>
                                          <p:attrName>ppt_w</p:attrName>
                                        </p:attrNameLst>
                                      </p:cBhvr>
                                      <p:tavLst>
                                        <p:tav tm="0">
                                          <p:val>
                                            <p:strVal val="0"/>
                                          </p:val>
                                        </p:tav>
                                        <p:tav tm="100000">
                                          <p:val>
                                            <p:strVal val="#ppt_w"/>
                                          </p:val>
                                        </p:tav>
                                      </p:tavLst>
                                    </p:anim>
                                    <p:anim calcmode="lin" valueType="num">
                                      <p:cBhvr additive="base">
                                        <p:cTn id="24" dur="1000"/>
                                        <p:tgtEl>
                                          <p:spTgt spid="34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28</a:t>
            </a:fld>
            <a:endParaRPr/>
          </a:p>
        </p:txBody>
      </p:sp>
      <p:sp>
        <p:nvSpPr>
          <p:cNvPr id="340" name="Google Shape;340;p31"/>
          <p:cNvSpPr txBox="1"/>
          <p:nvPr/>
        </p:nvSpPr>
        <p:spPr>
          <a:xfrm>
            <a:off x="2376612" y="945750"/>
            <a:ext cx="3834900" cy="293025"/>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dirty="0">
                <a:solidFill>
                  <a:schemeClr val="dk1"/>
                </a:solidFill>
                <a:highlight>
                  <a:schemeClr val="lt1"/>
                </a:highlight>
                <a:latin typeface="Lexend"/>
                <a:ea typeface="Lexend"/>
                <a:cs typeface="Lexend"/>
                <a:sym typeface="Lexend"/>
              </a:rPr>
              <a:t>K-MEANS – HeatMap et Projection</a:t>
            </a:r>
            <a:endParaRPr sz="1000" dirty="0">
              <a:solidFill>
                <a:schemeClr val="dk1"/>
              </a:solidFill>
              <a:highlight>
                <a:schemeClr val="lt1"/>
              </a:highlight>
              <a:latin typeface="Lexend"/>
              <a:ea typeface="Lexend"/>
              <a:cs typeface="Lexend"/>
              <a:sym typeface="Lexend"/>
            </a:endParaRPr>
          </a:p>
        </p:txBody>
      </p:sp>
      <p:pic>
        <p:nvPicPr>
          <p:cNvPr id="341" name="Google Shape;341;p31"/>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42" name="Google Shape;342;p31"/>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50" name="Google Shape;350;p31"/>
          <p:cNvSpPr txBox="1"/>
          <p:nvPr/>
        </p:nvSpPr>
        <p:spPr>
          <a:xfrm>
            <a:off x="706200" y="1238775"/>
            <a:ext cx="71757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fr" sz="700">
                <a:solidFill>
                  <a:srgbClr val="0B5394"/>
                </a:solidFill>
                <a:highlight>
                  <a:schemeClr val="lt1"/>
                </a:highlight>
                <a:latin typeface="Lexend"/>
                <a:ea typeface="Lexend"/>
                <a:cs typeface="Lexend"/>
                <a:sym typeface="Lexend"/>
              </a:rPr>
              <a:t>C'est l'un des algorithmes de clustering les plus répandus. Il permet d'analyser un jeu de données caractérisées par un ensemble de descripteurs, afin de regrouper les données “similaires” en groupes (ou clusters).</a:t>
            </a:r>
            <a:endParaRPr>
              <a:solidFill>
                <a:srgbClr val="0B5394"/>
              </a:solidFill>
            </a:endParaRPr>
          </a:p>
        </p:txBody>
      </p:sp>
      <p:sp>
        <p:nvSpPr>
          <p:cNvPr id="17" name="Google Shape;284;p27">
            <a:extLst>
              <a:ext uri="{FF2B5EF4-FFF2-40B4-BE49-F238E27FC236}">
                <a16:creationId xmlns:a16="http://schemas.microsoft.com/office/drawing/2014/main" id="{14740CEE-1EA7-4265-9286-5200CB1D5BDC}"/>
              </a:ext>
            </a:extLst>
          </p:cNvPr>
          <p:cNvSpPr txBox="1"/>
          <p:nvPr/>
        </p:nvSpPr>
        <p:spPr>
          <a:xfrm>
            <a:off x="894100" y="485362"/>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FR" sz="1200" b="1" dirty="0">
                <a:solidFill>
                  <a:schemeClr val="dk1"/>
                </a:solidFill>
                <a:highlight>
                  <a:schemeClr val="lt1"/>
                </a:highlight>
                <a:latin typeface="Lexend"/>
                <a:ea typeface="Lexend"/>
                <a:cs typeface="Lexend"/>
                <a:sym typeface="Lexend"/>
              </a:rPr>
              <a:t>Le K-MEANS</a:t>
            </a:r>
            <a:endParaRPr sz="1700" b="1" dirty="0">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dirty="0">
              <a:highlight>
                <a:srgbClr val="FFFFFF"/>
              </a:highlight>
              <a:latin typeface="Lexend"/>
              <a:ea typeface="Lexend"/>
              <a:cs typeface="Lexend"/>
              <a:sym typeface="Lexend"/>
            </a:endParaRPr>
          </a:p>
        </p:txBody>
      </p:sp>
      <p:pic>
        <p:nvPicPr>
          <p:cNvPr id="4" name="Image 3">
            <a:extLst>
              <a:ext uri="{FF2B5EF4-FFF2-40B4-BE49-F238E27FC236}">
                <a16:creationId xmlns:a16="http://schemas.microsoft.com/office/drawing/2014/main" id="{EF35728B-BA5E-4DB5-A7A2-3694DE98D64E}"/>
              </a:ext>
            </a:extLst>
          </p:cNvPr>
          <p:cNvPicPr>
            <a:picLocks noChangeAspect="1"/>
          </p:cNvPicPr>
          <p:nvPr/>
        </p:nvPicPr>
        <p:blipFill>
          <a:blip r:embed="rId5"/>
          <a:stretch>
            <a:fillRect/>
          </a:stretch>
        </p:blipFill>
        <p:spPr>
          <a:xfrm>
            <a:off x="110826" y="1742150"/>
            <a:ext cx="3973986" cy="2488274"/>
          </a:xfrm>
          <a:prstGeom prst="rect">
            <a:avLst/>
          </a:prstGeom>
        </p:spPr>
      </p:pic>
      <p:pic>
        <p:nvPicPr>
          <p:cNvPr id="7" name="Image 6">
            <a:extLst>
              <a:ext uri="{FF2B5EF4-FFF2-40B4-BE49-F238E27FC236}">
                <a16:creationId xmlns:a16="http://schemas.microsoft.com/office/drawing/2014/main" id="{151FDCDB-E5DA-43E6-A5BE-D6BB8C03F2CC}"/>
              </a:ext>
            </a:extLst>
          </p:cNvPr>
          <p:cNvPicPr>
            <a:picLocks noChangeAspect="1"/>
          </p:cNvPicPr>
          <p:nvPr/>
        </p:nvPicPr>
        <p:blipFill>
          <a:blip r:embed="rId6"/>
          <a:stretch>
            <a:fillRect/>
          </a:stretch>
        </p:blipFill>
        <p:spPr>
          <a:xfrm>
            <a:off x="4227816" y="1742150"/>
            <a:ext cx="4409205" cy="2488275"/>
          </a:xfrm>
          <a:prstGeom prst="rect">
            <a:avLst/>
          </a:prstGeom>
        </p:spPr>
      </p:pic>
      <p:sp>
        <p:nvSpPr>
          <p:cNvPr id="18" name="Google Shape;351;p31">
            <a:extLst>
              <a:ext uri="{FF2B5EF4-FFF2-40B4-BE49-F238E27FC236}">
                <a16:creationId xmlns:a16="http://schemas.microsoft.com/office/drawing/2014/main" id="{FE843D34-D130-47DB-B552-A7835B7EAAA4}"/>
              </a:ext>
            </a:extLst>
          </p:cNvPr>
          <p:cNvSpPr/>
          <p:nvPr/>
        </p:nvSpPr>
        <p:spPr>
          <a:xfrm>
            <a:off x="4571999" y="1808629"/>
            <a:ext cx="2924735" cy="1687606"/>
          </a:xfrm>
          <a:prstGeom prst="ellipse">
            <a:avLst/>
          </a:pr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2;p31">
            <a:extLst>
              <a:ext uri="{FF2B5EF4-FFF2-40B4-BE49-F238E27FC236}">
                <a16:creationId xmlns:a16="http://schemas.microsoft.com/office/drawing/2014/main" id="{2BE82896-79A4-467F-AD58-B81B7D6DF30E}"/>
              </a:ext>
            </a:extLst>
          </p:cNvPr>
          <p:cNvSpPr/>
          <p:nvPr/>
        </p:nvSpPr>
        <p:spPr>
          <a:xfrm>
            <a:off x="5103159" y="3153334"/>
            <a:ext cx="3079375" cy="863091"/>
          </a:xfrm>
          <a:prstGeom prst="ellipse">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8;p31">
            <a:extLst>
              <a:ext uri="{FF2B5EF4-FFF2-40B4-BE49-F238E27FC236}">
                <a16:creationId xmlns:a16="http://schemas.microsoft.com/office/drawing/2014/main" id="{BF49A038-3A4D-4688-9E3A-12745AF41261}"/>
              </a:ext>
            </a:extLst>
          </p:cNvPr>
          <p:cNvSpPr txBox="1"/>
          <p:nvPr/>
        </p:nvSpPr>
        <p:spPr>
          <a:xfrm>
            <a:off x="5103159" y="4296904"/>
            <a:ext cx="2543700" cy="8004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100">
                <a:solidFill>
                  <a:srgbClr val="073763"/>
                </a:solidFill>
                <a:latin typeface="Lexend"/>
                <a:ea typeface="Lexend"/>
                <a:cs typeface="Lexend"/>
                <a:sym typeface="Lexend"/>
              </a:rPr>
              <a:t>2 </a:t>
            </a:r>
            <a:r>
              <a:rPr lang="fr" sz="900">
                <a:latin typeface="Lexend"/>
                <a:ea typeface="Lexend"/>
                <a:cs typeface="Lexend"/>
                <a:sym typeface="Lexend"/>
              </a:rPr>
              <a:t>Clusters</a:t>
            </a:r>
            <a:endParaRPr sz="900">
              <a:latin typeface="Lexend"/>
              <a:ea typeface="Lexend"/>
              <a:cs typeface="Lexend"/>
              <a:sym typeface="Lexend"/>
            </a:endParaRPr>
          </a:p>
          <a:p>
            <a:pPr marL="0" lvl="0" indent="0" algn="ctr" rtl="0">
              <a:spcBef>
                <a:spcPts val="0"/>
              </a:spcBef>
              <a:spcAft>
                <a:spcPts val="0"/>
              </a:spcAft>
              <a:buNone/>
            </a:pPr>
            <a:endParaRPr sz="900">
              <a:latin typeface="Lexend"/>
              <a:ea typeface="Lexend"/>
              <a:cs typeface="Lexend"/>
              <a:sym typeface="Lexend"/>
            </a:endParaRPr>
          </a:p>
          <a:p>
            <a:pPr marL="0" lvl="0" indent="0" algn="ctr" rtl="0">
              <a:spcBef>
                <a:spcPts val="0"/>
              </a:spcBef>
              <a:spcAft>
                <a:spcPts val="0"/>
              </a:spcAft>
              <a:buClr>
                <a:schemeClr val="dk1"/>
              </a:buClr>
              <a:buSzPts val="1100"/>
              <a:buFont typeface="Arial"/>
              <a:buNone/>
            </a:pPr>
            <a:r>
              <a:rPr lang="fr" sz="1000">
                <a:solidFill>
                  <a:srgbClr val="073763"/>
                </a:solidFill>
                <a:latin typeface="Lexend"/>
                <a:ea typeface="Lexend"/>
                <a:cs typeface="Lexend"/>
                <a:sym typeface="Lexend"/>
              </a:rPr>
              <a:t>Faux billets = Cluster 0</a:t>
            </a:r>
            <a:endParaRPr sz="900">
              <a:latin typeface="Lexend"/>
              <a:ea typeface="Lexend"/>
              <a:cs typeface="Lexend"/>
              <a:sym typeface="Lexend"/>
            </a:endParaRPr>
          </a:p>
          <a:p>
            <a:pPr marL="0" lvl="0" indent="0" algn="ctr" rtl="0">
              <a:spcBef>
                <a:spcPts val="0"/>
              </a:spcBef>
              <a:spcAft>
                <a:spcPts val="0"/>
              </a:spcAft>
              <a:buNone/>
            </a:pPr>
            <a:r>
              <a:rPr lang="fr" sz="1000">
                <a:solidFill>
                  <a:srgbClr val="073763"/>
                </a:solidFill>
                <a:latin typeface="Lexend"/>
                <a:ea typeface="Lexend"/>
                <a:cs typeface="Lexend"/>
                <a:sym typeface="Lexend"/>
              </a:rPr>
              <a:t>Vrais billets = Cluster 1 </a:t>
            </a:r>
            <a:endParaRPr sz="1000">
              <a:solidFill>
                <a:srgbClr val="073763"/>
              </a:solidFill>
              <a:latin typeface="Lexend"/>
              <a:ea typeface="Lexend"/>
              <a:cs typeface="Lexend"/>
              <a:sym typeface="Lexend"/>
            </a:endParaRPr>
          </a:p>
        </p:txBody>
      </p:sp>
    </p:spTree>
    <p:extLst>
      <p:ext uri="{BB962C8B-B14F-4D97-AF65-F5344CB8AC3E}">
        <p14:creationId xmlns:p14="http://schemas.microsoft.com/office/powerpoint/2010/main" val="75623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p:tgtEl>
                                          <p:spTgt spid="20"/>
                                        </p:tgtEl>
                                        <p:attrNameLst>
                                          <p:attrName>ppt_w</p:attrName>
                                        </p:attrNameLst>
                                      </p:cBhvr>
                                      <p:tavLst>
                                        <p:tav tm="0">
                                          <p:val>
                                            <p:strVal val="0"/>
                                          </p:val>
                                        </p:tav>
                                        <p:tav tm="100000">
                                          <p:val>
                                            <p:strVal val="#ppt_w"/>
                                          </p:val>
                                        </p:tav>
                                      </p:tavLst>
                                    </p:anim>
                                    <p:anim calcmode="lin" valueType="num">
                                      <p:cBhvr additive="base">
                                        <p:cTn id="16" dur="1000"/>
                                        <p:tgtEl>
                                          <p:spTgt spid="2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29</a:t>
            </a:fld>
            <a:endParaRPr/>
          </a:p>
        </p:txBody>
      </p:sp>
      <p:sp>
        <p:nvSpPr>
          <p:cNvPr id="359" name="Google Shape;359;p32"/>
          <p:cNvSpPr txBox="1"/>
          <p:nvPr/>
        </p:nvSpPr>
        <p:spPr>
          <a:xfrm>
            <a:off x="2375050" y="914025"/>
            <a:ext cx="3834900" cy="277325"/>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Matrice de confusion et métriques</a:t>
            </a:r>
            <a:endParaRPr sz="1500">
              <a:solidFill>
                <a:schemeClr val="dk1"/>
              </a:solidFill>
              <a:latin typeface="Lexend"/>
              <a:ea typeface="Lexend"/>
              <a:cs typeface="Lexend"/>
              <a:sym typeface="Lexend"/>
            </a:endParaRPr>
          </a:p>
        </p:txBody>
      </p:sp>
      <p:pic>
        <p:nvPicPr>
          <p:cNvPr id="360" name="Google Shape;360;p32"/>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61" name="Google Shape;361;p32"/>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62" name="Google Shape;362;p32"/>
          <p:cNvSpPr txBox="1"/>
          <p:nvPr/>
        </p:nvSpPr>
        <p:spPr>
          <a:xfrm>
            <a:off x="1585050" y="1263225"/>
            <a:ext cx="6107400" cy="28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fr" sz="700">
                <a:solidFill>
                  <a:srgbClr val="0B5394"/>
                </a:solidFill>
                <a:highlight>
                  <a:schemeClr val="lt1"/>
                </a:highlight>
                <a:latin typeface="Lexend"/>
                <a:ea typeface="Lexend"/>
                <a:cs typeface="Lexend"/>
                <a:sym typeface="Lexend"/>
              </a:rPr>
              <a:t>La matrice de confusion est en quelque sorte un résumé des résultats de prédiction pour un problème particulier de classification</a:t>
            </a:r>
            <a:endParaRPr sz="700">
              <a:solidFill>
                <a:srgbClr val="0B5394"/>
              </a:solidFill>
              <a:highlight>
                <a:schemeClr val="lt1"/>
              </a:highlight>
              <a:latin typeface="Lexend"/>
              <a:ea typeface="Lexend"/>
              <a:cs typeface="Lexend"/>
              <a:sym typeface="Lexend"/>
            </a:endParaRPr>
          </a:p>
        </p:txBody>
      </p:sp>
      <p:sp>
        <p:nvSpPr>
          <p:cNvPr id="364" name="Google Shape;364;p32"/>
          <p:cNvSpPr txBox="1"/>
          <p:nvPr/>
        </p:nvSpPr>
        <p:spPr>
          <a:xfrm>
            <a:off x="3844758" y="2354350"/>
            <a:ext cx="2543700" cy="3387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000" dirty="0">
                <a:solidFill>
                  <a:srgbClr val="073763"/>
                </a:solidFill>
                <a:latin typeface="Lexend"/>
                <a:ea typeface="Lexend"/>
                <a:cs typeface="Lexend"/>
                <a:sym typeface="Lexend"/>
              </a:rPr>
              <a:t>1 Faux billets parmi les vrais billets</a:t>
            </a:r>
            <a:endParaRPr sz="1000" dirty="0">
              <a:solidFill>
                <a:srgbClr val="073763"/>
              </a:solidFill>
              <a:latin typeface="Lexend"/>
              <a:ea typeface="Lexend"/>
              <a:cs typeface="Lexend"/>
              <a:sym typeface="Lexend"/>
            </a:endParaRPr>
          </a:p>
        </p:txBody>
      </p:sp>
      <p:sp>
        <p:nvSpPr>
          <p:cNvPr id="365" name="Google Shape;365;p32"/>
          <p:cNvSpPr txBox="1"/>
          <p:nvPr/>
        </p:nvSpPr>
        <p:spPr>
          <a:xfrm>
            <a:off x="3844758" y="1688323"/>
            <a:ext cx="2543700" cy="3387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000" dirty="0">
                <a:solidFill>
                  <a:srgbClr val="073763"/>
                </a:solidFill>
                <a:latin typeface="Lexend"/>
                <a:ea typeface="Lexend"/>
                <a:cs typeface="Lexend"/>
                <a:sym typeface="Lexend"/>
              </a:rPr>
              <a:t> 5 Vrais billets parmi les faux billets</a:t>
            </a:r>
            <a:endParaRPr sz="1000" dirty="0">
              <a:solidFill>
                <a:srgbClr val="073763"/>
              </a:solidFill>
              <a:latin typeface="Lexend"/>
              <a:ea typeface="Lexend"/>
              <a:cs typeface="Lexend"/>
              <a:sym typeface="Lexend"/>
            </a:endParaRPr>
          </a:p>
        </p:txBody>
      </p:sp>
      <p:sp>
        <p:nvSpPr>
          <p:cNvPr id="368" name="Google Shape;368;p32"/>
          <p:cNvSpPr txBox="1"/>
          <p:nvPr/>
        </p:nvSpPr>
        <p:spPr>
          <a:xfrm>
            <a:off x="6697363" y="2354350"/>
            <a:ext cx="2176800" cy="7851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dirty="0">
                <a:solidFill>
                  <a:schemeClr val="dk1"/>
                </a:solidFill>
                <a:latin typeface="Lexend"/>
                <a:ea typeface="Lexend"/>
                <a:cs typeface="Lexend"/>
                <a:sym typeface="Lexend"/>
              </a:rPr>
              <a:t>Accuracy</a:t>
            </a:r>
            <a:endParaRPr sz="1000" dirty="0">
              <a:solidFill>
                <a:schemeClr val="dk1"/>
              </a:solidFill>
              <a:latin typeface="Lexend"/>
              <a:ea typeface="Lexend"/>
              <a:cs typeface="Lexend"/>
              <a:sym typeface="Lexend"/>
            </a:endParaRPr>
          </a:p>
          <a:p>
            <a:pPr marL="0" lvl="0" indent="0" algn="ctr" rtl="0">
              <a:spcBef>
                <a:spcPts val="0"/>
              </a:spcBef>
              <a:spcAft>
                <a:spcPts val="0"/>
              </a:spcAft>
              <a:buNone/>
            </a:pPr>
            <a:endParaRPr sz="1000" dirty="0">
              <a:solidFill>
                <a:srgbClr val="0B5394"/>
              </a:solidFill>
              <a:latin typeface="Lexend"/>
              <a:ea typeface="Lexend"/>
              <a:cs typeface="Lexend"/>
              <a:sym typeface="Lexend"/>
            </a:endParaRPr>
          </a:p>
          <a:p>
            <a:pPr marL="0" lvl="0" indent="0" algn="ctr" rtl="0">
              <a:spcBef>
                <a:spcPts val="0"/>
              </a:spcBef>
              <a:spcAft>
                <a:spcPts val="0"/>
              </a:spcAft>
              <a:buNone/>
            </a:pPr>
            <a:r>
              <a:rPr lang="fr" sz="900" dirty="0">
                <a:solidFill>
                  <a:schemeClr val="accent5">
                    <a:lumMod val="20000"/>
                    <a:lumOff val="80000"/>
                  </a:schemeClr>
                </a:solidFill>
                <a:latin typeface="Lexend"/>
                <a:ea typeface="Lexend"/>
                <a:cs typeface="Lexend"/>
                <a:sym typeface="Lexend"/>
              </a:rPr>
              <a:t>Le modèle est précis à </a:t>
            </a:r>
            <a:r>
              <a:rPr lang="fr" sz="1000" dirty="0">
                <a:solidFill>
                  <a:schemeClr val="accent5">
                    <a:lumMod val="20000"/>
                    <a:lumOff val="80000"/>
                  </a:schemeClr>
                </a:solidFill>
                <a:latin typeface="Lexend"/>
                <a:ea typeface="Lexend"/>
                <a:cs typeface="Lexend"/>
                <a:sym typeface="Lexend"/>
              </a:rPr>
              <a:t>98 %</a:t>
            </a:r>
            <a:r>
              <a:rPr lang="fr" sz="900" dirty="0">
                <a:solidFill>
                  <a:schemeClr val="accent5">
                    <a:lumMod val="20000"/>
                    <a:lumOff val="80000"/>
                  </a:schemeClr>
                </a:solidFill>
                <a:latin typeface="Lexend"/>
                <a:ea typeface="Lexend"/>
                <a:cs typeface="Lexend"/>
                <a:sym typeface="Lexend"/>
              </a:rPr>
              <a:t> pour faire une bonne prédiction</a:t>
            </a:r>
            <a:endParaRPr sz="900" dirty="0">
              <a:solidFill>
                <a:schemeClr val="accent5">
                  <a:lumMod val="20000"/>
                  <a:lumOff val="80000"/>
                </a:schemeClr>
              </a:solidFill>
              <a:latin typeface="Lexend"/>
              <a:ea typeface="Lexend"/>
              <a:cs typeface="Lexend"/>
              <a:sym typeface="Lexend"/>
            </a:endParaRPr>
          </a:p>
        </p:txBody>
      </p:sp>
      <p:sp>
        <p:nvSpPr>
          <p:cNvPr id="369" name="Google Shape;369;p32"/>
          <p:cNvSpPr txBox="1"/>
          <p:nvPr/>
        </p:nvSpPr>
        <p:spPr>
          <a:xfrm>
            <a:off x="6697363" y="3191712"/>
            <a:ext cx="2176800" cy="7695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fr" sz="1000" dirty="0">
                <a:solidFill>
                  <a:schemeClr val="dk1"/>
                </a:solidFill>
                <a:latin typeface="Lexend"/>
                <a:ea typeface="Lexend"/>
                <a:cs typeface="Lexend"/>
                <a:sym typeface="Lexend"/>
              </a:rPr>
              <a:t>Precision </a:t>
            </a:r>
            <a:endParaRPr sz="1000" dirty="0">
              <a:solidFill>
                <a:schemeClr val="dk1"/>
              </a:solidFill>
              <a:latin typeface="Lexend"/>
              <a:ea typeface="Lexend"/>
              <a:cs typeface="Lexend"/>
              <a:sym typeface="Lexend"/>
            </a:endParaRPr>
          </a:p>
          <a:p>
            <a:pPr marL="0" lvl="0" indent="0" algn="ctr" rtl="0">
              <a:spcBef>
                <a:spcPts val="0"/>
              </a:spcBef>
              <a:spcAft>
                <a:spcPts val="0"/>
              </a:spcAft>
              <a:buNone/>
            </a:pPr>
            <a:endParaRPr sz="1000" dirty="0">
              <a:solidFill>
                <a:srgbClr val="0B5394"/>
              </a:solidFill>
              <a:latin typeface="Lexend"/>
              <a:ea typeface="Lexend"/>
              <a:cs typeface="Lexend"/>
              <a:sym typeface="Lexend"/>
            </a:endParaRPr>
          </a:p>
          <a:p>
            <a:pPr marL="0" lvl="0" indent="0" algn="ctr" rtl="0">
              <a:spcBef>
                <a:spcPts val="0"/>
              </a:spcBef>
              <a:spcAft>
                <a:spcPts val="0"/>
              </a:spcAft>
              <a:buNone/>
            </a:pPr>
            <a:r>
              <a:rPr lang="fr" sz="900" dirty="0">
                <a:solidFill>
                  <a:schemeClr val="accent5">
                    <a:lumMod val="20000"/>
                    <a:lumOff val="80000"/>
                  </a:schemeClr>
                </a:solidFill>
                <a:latin typeface="Lexend"/>
                <a:ea typeface="Lexend"/>
                <a:cs typeface="Lexend"/>
                <a:sym typeface="Lexend"/>
              </a:rPr>
              <a:t>Le modèle est précis à 97 % lorsqu'il indique qu'un billet est faux.</a:t>
            </a:r>
            <a:endParaRPr sz="900" dirty="0">
              <a:solidFill>
                <a:schemeClr val="accent5">
                  <a:lumMod val="20000"/>
                  <a:lumOff val="80000"/>
                </a:schemeClr>
              </a:solidFill>
              <a:latin typeface="Lexend"/>
              <a:ea typeface="Lexend"/>
              <a:cs typeface="Lexend"/>
              <a:sym typeface="Lexend"/>
            </a:endParaRPr>
          </a:p>
        </p:txBody>
      </p:sp>
      <p:sp>
        <p:nvSpPr>
          <p:cNvPr id="370" name="Google Shape;370;p32"/>
          <p:cNvSpPr txBox="1"/>
          <p:nvPr/>
        </p:nvSpPr>
        <p:spPr>
          <a:xfrm>
            <a:off x="6697363" y="4019492"/>
            <a:ext cx="2176800" cy="7695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dirty="0">
                <a:solidFill>
                  <a:schemeClr val="dk1"/>
                </a:solidFill>
                <a:latin typeface="Lexend"/>
                <a:ea typeface="Lexend"/>
                <a:cs typeface="Lexend"/>
                <a:sym typeface="Lexend"/>
              </a:rPr>
              <a:t>Recall</a:t>
            </a:r>
            <a:endParaRPr sz="1000" dirty="0">
              <a:solidFill>
                <a:schemeClr val="dk1"/>
              </a:solidFill>
              <a:latin typeface="Lexend"/>
              <a:ea typeface="Lexend"/>
              <a:cs typeface="Lexend"/>
              <a:sym typeface="Lexend"/>
            </a:endParaRPr>
          </a:p>
          <a:p>
            <a:pPr marL="0" lvl="0" indent="0" algn="ctr" rtl="0">
              <a:spcBef>
                <a:spcPts val="0"/>
              </a:spcBef>
              <a:spcAft>
                <a:spcPts val="0"/>
              </a:spcAft>
              <a:buNone/>
            </a:pPr>
            <a:endParaRPr sz="1000" dirty="0">
              <a:solidFill>
                <a:srgbClr val="0B5394"/>
              </a:solidFill>
              <a:latin typeface="Lexend"/>
              <a:ea typeface="Lexend"/>
              <a:cs typeface="Lexend"/>
              <a:sym typeface="Lexend"/>
            </a:endParaRPr>
          </a:p>
          <a:p>
            <a:pPr marL="0" lvl="0" indent="0" algn="ctr" rtl="0">
              <a:spcBef>
                <a:spcPts val="0"/>
              </a:spcBef>
              <a:spcAft>
                <a:spcPts val="0"/>
              </a:spcAft>
              <a:buNone/>
            </a:pPr>
            <a:r>
              <a:rPr lang="fr" sz="900" dirty="0">
                <a:solidFill>
                  <a:schemeClr val="accent5">
                    <a:lumMod val="20000"/>
                    <a:lumOff val="80000"/>
                  </a:schemeClr>
                </a:solidFill>
                <a:latin typeface="Lexend"/>
                <a:ea typeface="Lexend"/>
                <a:cs typeface="Lexend"/>
                <a:sym typeface="Lexend"/>
              </a:rPr>
              <a:t>Le modèle a correctement classé 98 % des échantillons positifs</a:t>
            </a:r>
            <a:endParaRPr sz="900" dirty="0">
              <a:solidFill>
                <a:schemeClr val="accent5">
                  <a:lumMod val="20000"/>
                  <a:lumOff val="80000"/>
                </a:schemeClr>
              </a:solidFill>
              <a:latin typeface="Lexend"/>
              <a:ea typeface="Lexend"/>
              <a:cs typeface="Lexend"/>
              <a:sym typeface="Lexend"/>
            </a:endParaRPr>
          </a:p>
        </p:txBody>
      </p:sp>
      <p:pic>
        <p:nvPicPr>
          <p:cNvPr id="371" name="Google Shape;371;p32"/>
          <p:cNvPicPr preferRelativeResize="0"/>
          <p:nvPr/>
        </p:nvPicPr>
        <p:blipFill>
          <a:blip r:embed="rId5">
            <a:alphaModFix/>
          </a:blip>
          <a:stretch>
            <a:fillRect/>
          </a:stretch>
        </p:blipFill>
        <p:spPr>
          <a:xfrm>
            <a:off x="7080579" y="1516988"/>
            <a:ext cx="1391879" cy="785100"/>
          </a:xfrm>
          <a:prstGeom prst="rect">
            <a:avLst/>
          </a:prstGeom>
          <a:noFill/>
          <a:ln>
            <a:noFill/>
          </a:ln>
        </p:spPr>
      </p:pic>
      <p:sp>
        <p:nvSpPr>
          <p:cNvPr id="17" name="Google Shape;284;p27">
            <a:extLst>
              <a:ext uri="{FF2B5EF4-FFF2-40B4-BE49-F238E27FC236}">
                <a16:creationId xmlns:a16="http://schemas.microsoft.com/office/drawing/2014/main" id="{0C81D8D9-6C2C-4803-AC49-1FB8F270EF5C}"/>
              </a:ext>
            </a:extLst>
          </p:cNvPr>
          <p:cNvSpPr txBox="1"/>
          <p:nvPr/>
        </p:nvSpPr>
        <p:spPr>
          <a:xfrm>
            <a:off x="894100" y="485362"/>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FR" sz="1200" b="1" dirty="0">
                <a:solidFill>
                  <a:schemeClr val="dk1"/>
                </a:solidFill>
                <a:highlight>
                  <a:schemeClr val="lt1"/>
                </a:highlight>
                <a:latin typeface="Lexend"/>
                <a:ea typeface="Lexend"/>
                <a:cs typeface="Lexend"/>
                <a:sym typeface="Lexend"/>
              </a:rPr>
              <a:t>Le K-MEANS</a:t>
            </a:r>
            <a:endParaRPr sz="1700" b="1" dirty="0">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dirty="0">
              <a:highlight>
                <a:srgbClr val="FFFFFF"/>
              </a:highlight>
              <a:latin typeface="Lexend"/>
              <a:ea typeface="Lexend"/>
              <a:cs typeface="Lexend"/>
              <a:sym typeface="Lexend"/>
            </a:endParaRPr>
          </a:p>
        </p:txBody>
      </p:sp>
      <p:pic>
        <p:nvPicPr>
          <p:cNvPr id="5" name="Image 4">
            <a:extLst>
              <a:ext uri="{FF2B5EF4-FFF2-40B4-BE49-F238E27FC236}">
                <a16:creationId xmlns:a16="http://schemas.microsoft.com/office/drawing/2014/main" id="{3724D817-A5A9-4AB2-9BE2-3DB7591D3DBF}"/>
              </a:ext>
            </a:extLst>
          </p:cNvPr>
          <p:cNvPicPr>
            <a:picLocks noChangeAspect="1"/>
          </p:cNvPicPr>
          <p:nvPr/>
        </p:nvPicPr>
        <p:blipFill>
          <a:blip r:embed="rId6"/>
          <a:stretch>
            <a:fillRect/>
          </a:stretch>
        </p:blipFill>
        <p:spPr>
          <a:xfrm>
            <a:off x="93846" y="1603450"/>
            <a:ext cx="3404852" cy="2480014"/>
          </a:xfrm>
          <a:prstGeom prst="rect">
            <a:avLst/>
          </a:prstGeom>
        </p:spPr>
      </p:pic>
      <p:cxnSp>
        <p:nvCxnSpPr>
          <p:cNvPr id="7" name="Connecteur : en arc 6">
            <a:extLst>
              <a:ext uri="{FF2B5EF4-FFF2-40B4-BE49-F238E27FC236}">
                <a16:creationId xmlns:a16="http://schemas.microsoft.com/office/drawing/2014/main" id="{1E6AEBB3-E502-4958-9E3A-7E8F53CCF385}"/>
              </a:ext>
            </a:extLst>
          </p:cNvPr>
          <p:cNvCxnSpPr>
            <a:cxnSpLocks/>
            <a:endCxn id="365" idx="1"/>
          </p:cNvCxnSpPr>
          <p:nvPr/>
        </p:nvCxnSpPr>
        <p:spPr>
          <a:xfrm flipV="1">
            <a:off x="2440641" y="1857673"/>
            <a:ext cx="1404117" cy="4444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 en arc 29">
            <a:extLst>
              <a:ext uri="{FF2B5EF4-FFF2-40B4-BE49-F238E27FC236}">
                <a16:creationId xmlns:a16="http://schemas.microsoft.com/office/drawing/2014/main" id="{8F7E2961-B483-46E6-BAEB-A8F099737918}"/>
              </a:ext>
            </a:extLst>
          </p:cNvPr>
          <p:cNvCxnSpPr>
            <a:cxnSpLocks/>
            <a:endCxn id="364" idx="1"/>
          </p:cNvCxnSpPr>
          <p:nvPr/>
        </p:nvCxnSpPr>
        <p:spPr>
          <a:xfrm flipV="1">
            <a:off x="1148550" y="2523700"/>
            <a:ext cx="2696208" cy="7412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5"/>
                                        </p:tgtEl>
                                        <p:attrNameLst>
                                          <p:attrName>style.visibility</p:attrName>
                                        </p:attrNameLst>
                                      </p:cBhvr>
                                      <p:to>
                                        <p:strVal val="visible"/>
                                      </p:to>
                                    </p:set>
                                  </p:childTnLst>
                                </p:cTn>
                              </p:par>
                              <p:par>
                                <p:cTn id="23" presetID="23" presetClass="entr" presetSubtype="16" fill="hold" nodeType="withEffect">
                                  <p:stCondLst>
                                    <p:cond delay="0"/>
                                  </p:stCondLst>
                                  <p:childTnLst>
                                    <p:set>
                                      <p:cBhvr>
                                        <p:cTn id="24" dur="1" fill="hold">
                                          <p:stCondLst>
                                            <p:cond delay="0"/>
                                          </p:stCondLst>
                                        </p:cTn>
                                        <p:tgtEl>
                                          <p:spTgt spid="364"/>
                                        </p:tgtEl>
                                        <p:attrNameLst>
                                          <p:attrName>style.visibility</p:attrName>
                                        </p:attrNameLst>
                                      </p:cBhvr>
                                      <p:to>
                                        <p:strVal val="visible"/>
                                      </p:to>
                                    </p:set>
                                    <p:anim calcmode="lin" valueType="num">
                                      <p:cBhvr additive="base">
                                        <p:cTn id="25" dur="1000"/>
                                        <p:tgtEl>
                                          <p:spTgt spid="364"/>
                                        </p:tgtEl>
                                        <p:attrNameLst>
                                          <p:attrName>ppt_w</p:attrName>
                                        </p:attrNameLst>
                                      </p:cBhvr>
                                      <p:tavLst>
                                        <p:tav tm="0">
                                          <p:val>
                                            <p:strVal val="0"/>
                                          </p:val>
                                        </p:tav>
                                        <p:tav tm="100000">
                                          <p:val>
                                            <p:strVal val="#ppt_w"/>
                                          </p:val>
                                        </p:tav>
                                      </p:tavLst>
                                    </p:anim>
                                    <p:anim calcmode="lin" valueType="num">
                                      <p:cBhvr additive="base">
                                        <p:cTn id="26" dur="1000"/>
                                        <p:tgtEl>
                                          <p:spTgt spid="364"/>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5"/>
          <p:cNvSpPr txBox="1"/>
          <p:nvPr/>
        </p:nvSpPr>
        <p:spPr>
          <a:xfrm>
            <a:off x="4347461" y="4703441"/>
            <a:ext cx="3834900" cy="384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fr" sz="1300" dirty="0">
                <a:solidFill>
                  <a:srgbClr val="1C4587"/>
                </a:solidFill>
                <a:highlight>
                  <a:schemeClr val="lt1"/>
                </a:highlight>
                <a:latin typeface="Lexend"/>
                <a:ea typeface="Lexend"/>
                <a:cs typeface="Lexend"/>
                <a:sym typeface="Lexend"/>
              </a:rPr>
              <a:t>6. Test de l’algorithme</a:t>
            </a:r>
            <a:endParaRPr sz="1100" dirty="0">
              <a:solidFill>
                <a:srgbClr val="271A38"/>
              </a:solidFill>
              <a:highlight>
                <a:srgbClr val="FFFFFF"/>
              </a:highlight>
              <a:latin typeface="Lexend"/>
              <a:ea typeface="Lexend"/>
              <a:cs typeface="Lexend"/>
              <a:sym typeface="Lexend"/>
            </a:endParaRPr>
          </a:p>
        </p:txBody>
      </p:sp>
      <p:sp>
        <p:nvSpPr>
          <p:cNvPr id="86" name="Google Shape;86;p15"/>
          <p:cNvSpPr txBox="1"/>
          <p:nvPr/>
        </p:nvSpPr>
        <p:spPr>
          <a:xfrm>
            <a:off x="2456685" y="529118"/>
            <a:ext cx="3834900" cy="697932"/>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4400" dirty="0">
                <a:solidFill>
                  <a:schemeClr val="dk1"/>
                </a:solidFill>
                <a:highlight>
                  <a:schemeClr val="lt1"/>
                </a:highlight>
                <a:latin typeface="Lexend"/>
                <a:ea typeface="Lexend"/>
                <a:cs typeface="Lexend"/>
                <a:sym typeface="Lexend"/>
              </a:rPr>
              <a:t>Méthode</a:t>
            </a:r>
            <a:endParaRPr sz="4400" dirty="0">
              <a:solidFill>
                <a:schemeClr val="dk1"/>
              </a:solidFill>
              <a:latin typeface="Lexend"/>
              <a:ea typeface="Lexend"/>
              <a:cs typeface="Lexend"/>
              <a:sym typeface="Lexend"/>
            </a:endParaRPr>
          </a:p>
        </p:txBody>
      </p:sp>
      <p:sp>
        <p:nvSpPr>
          <p:cNvPr id="87" name="Google Shape;87;p15"/>
          <p:cNvSpPr txBox="1"/>
          <p:nvPr/>
        </p:nvSpPr>
        <p:spPr>
          <a:xfrm>
            <a:off x="1068313" y="1252681"/>
            <a:ext cx="6884400"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400" dirty="0">
                <a:solidFill>
                  <a:srgbClr val="271A38"/>
                </a:solidFill>
                <a:highlight>
                  <a:srgbClr val="FFFFFF"/>
                </a:highlight>
                <a:latin typeface="Lexend"/>
                <a:ea typeface="Lexend"/>
                <a:cs typeface="Lexend"/>
                <a:sym typeface="Lexend"/>
              </a:rPr>
              <a:t>Mise en place d’une modélisation qui serait capable d’identifier automatiquement les vrais des faux billets. A partir du jeu de données mis à notre disposition.</a:t>
            </a:r>
            <a:endParaRPr sz="1400" dirty="0">
              <a:solidFill>
                <a:srgbClr val="000000"/>
              </a:solidFill>
              <a:latin typeface="Lexend"/>
              <a:ea typeface="Lexend"/>
              <a:cs typeface="Lexend"/>
              <a:sym typeface="Lexend"/>
            </a:endParaRPr>
          </a:p>
        </p:txBody>
      </p:sp>
      <p:pic>
        <p:nvPicPr>
          <p:cNvPr id="88" name="Google Shape;88;p15"/>
          <p:cNvPicPr preferRelativeResize="0"/>
          <p:nvPr/>
        </p:nvPicPr>
        <p:blipFill>
          <a:blip r:embed="rId3">
            <a:alphaModFix/>
          </a:blip>
          <a:stretch>
            <a:fillRect/>
          </a:stretch>
        </p:blipFill>
        <p:spPr>
          <a:xfrm>
            <a:off x="152400" y="2100475"/>
            <a:ext cx="4149151" cy="2765425"/>
          </a:xfrm>
          <a:prstGeom prst="rect">
            <a:avLst/>
          </a:prstGeom>
          <a:noFill/>
          <a:ln>
            <a:noFill/>
          </a:ln>
        </p:spPr>
      </p:pic>
      <p:pic>
        <p:nvPicPr>
          <p:cNvPr id="89" name="Google Shape;89;p15"/>
          <p:cNvPicPr preferRelativeResize="0"/>
          <p:nvPr/>
        </p:nvPicPr>
        <p:blipFill>
          <a:blip r:embed="rId4">
            <a:alphaModFix/>
          </a:blip>
          <a:stretch>
            <a:fillRect/>
          </a:stretch>
        </p:blipFill>
        <p:spPr>
          <a:xfrm>
            <a:off x="3721075" y="209450"/>
            <a:ext cx="1288175" cy="221400"/>
          </a:xfrm>
          <a:prstGeom prst="rect">
            <a:avLst/>
          </a:prstGeom>
          <a:noFill/>
          <a:ln>
            <a:noFill/>
          </a:ln>
        </p:spPr>
      </p:pic>
      <p:pic>
        <p:nvPicPr>
          <p:cNvPr id="90" name="Google Shape;90;p15"/>
          <p:cNvPicPr preferRelativeResize="0"/>
          <p:nvPr/>
        </p:nvPicPr>
        <p:blipFill>
          <a:blip r:embed="rId5">
            <a:alphaModFix amt="20000"/>
          </a:blip>
          <a:stretch>
            <a:fillRect/>
          </a:stretch>
        </p:blipFill>
        <p:spPr>
          <a:xfrm>
            <a:off x="6761425" y="0"/>
            <a:ext cx="2382577" cy="1539251"/>
          </a:xfrm>
          <a:prstGeom prst="rect">
            <a:avLst/>
          </a:prstGeom>
          <a:noFill/>
          <a:ln>
            <a:noFill/>
          </a:ln>
        </p:spPr>
      </p:pic>
      <p:sp>
        <p:nvSpPr>
          <p:cNvPr id="92" name="Google Shape;92;p15"/>
          <p:cNvSpPr txBox="1"/>
          <p:nvPr/>
        </p:nvSpPr>
        <p:spPr>
          <a:xfrm>
            <a:off x="4365475" y="2730038"/>
            <a:ext cx="4372800" cy="585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 sz="1300" dirty="0">
                <a:solidFill>
                  <a:srgbClr val="1C4587"/>
                </a:solidFill>
                <a:highlight>
                  <a:schemeClr val="lt1"/>
                </a:highlight>
                <a:latin typeface="Lexend"/>
                <a:ea typeface="Lexend"/>
                <a:cs typeface="Lexend"/>
                <a:sym typeface="Lexend"/>
              </a:rPr>
              <a:t>2. Régression linéaire / Imputation des valeurs manquantes (résidus, homoscédasticité)</a:t>
            </a:r>
            <a:endParaRPr sz="1300" dirty="0">
              <a:solidFill>
                <a:srgbClr val="1C4587"/>
              </a:solidFill>
              <a:highlight>
                <a:schemeClr val="lt1"/>
              </a:highlight>
              <a:latin typeface="Lexend"/>
              <a:ea typeface="Lexend"/>
              <a:cs typeface="Lexend"/>
              <a:sym typeface="Lexend"/>
            </a:endParaRPr>
          </a:p>
        </p:txBody>
      </p:sp>
      <p:sp>
        <p:nvSpPr>
          <p:cNvPr id="93" name="Google Shape;93;p15"/>
          <p:cNvSpPr txBox="1"/>
          <p:nvPr/>
        </p:nvSpPr>
        <p:spPr>
          <a:xfrm>
            <a:off x="4395475" y="3188018"/>
            <a:ext cx="4312800" cy="785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 sz="1300" dirty="0">
                <a:solidFill>
                  <a:srgbClr val="1C4587"/>
                </a:solidFill>
                <a:highlight>
                  <a:schemeClr val="lt1"/>
                </a:highlight>
                <a:latin typeface="Lexend"/>
                <a:ea typeface="Lexend"/>
                <a:cs typeface="Lexend"/>
                <a:sym typeface="Lexend"/>
              </a:rPr>
              <a:t>3. Partitionnement(ACP, Kmeans, matrice de confusion)</a:t>
            </a:r>
            <a:endParaRPr sz="1300" dirty="0">
              <a:solidFill>
                <a:srgbClr val="1C4587"/>
              </a:solidFill>
              <a:highlight>
                <a:schemeClr val="lt1"/>
              </a:highlight>
              <a:latin typeface="Lexend"/>
              <a:ea typeface="Lexend"/>
              <a:cs typeface="Lexend"/>
              <a:sym typeface="Lexend"/>
            </a:endParaRPr>
          </a:p>
          <a:p>
            <a:pPr marL="0" lvl="0" indent="0" algn="just" rtl="0">
              <a:spcBef>
                <a:spcPts val="0"/>
              </a:spcBef>
              <a:spcAft>
                <a:spcPts val="0"/>
              </a:spcAft>
              <a:buNone/>
            </a:pPr>
            <a:endParaRPr sz="1300" dirty="0">
              <a:solidFill>
                <a:srgbClr val="1C4587"/>
              </a:solidFill>
              <a:highlight>
                <a:schemeClr val="lt1"/>
              </a:highlight>
              <a:latin typeface="Lexend"/>
              <a:ea typeface="Lexend"/>
              <a:cs typeface="Lexend"/>
              <a:sym typeface="Lexend"/>
            </a:endParaRPr>
          </a:p>
        </p:txBody>
      </p:sp>
      <p:sp>
        <p:nvSpPr>
          <p:cNvPr id="94" name="Google Shape;94;p15"/>
          <p:cNvSpPr txBox="1"/>
          <p:nvPr/>
        </p:nvSpPr>
        <p:spPr>
          <a:xfrm>
            <a:off x="4365475" y="3668421"/>
            <a:ext cx="4372800" cy="585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 sz="1300" dirty="0">
                <a:solidFill>
                  <a:srgbClr val="1C4587"/>
                </a:solidFill>
                <a:highlight>
                  <a:schemeClr val="lt1"/>
                </a:highlight>
                <a:latin typeface="Lexend"/>
                <a:ea typeface="Lexend"/>
                <a:cs typeface="Lexend"/>
                <a:sym typeface="Lexend"/>
              </a:rPr>
              <a:t>4. Régression logistique (métriques, courbe ROC,matrice de confusion)</a:t>
            </a:r>
            <a:endParaRPr sz="1300" dirty="0">
              <a:solidFill>
                <a:srgbClr val="1C4587"/>
              </a:solidFill>
              <a:highlight>
                <a:schemeClr val="lt1"/>
              </a:highlight>
              <a:latin typeface="Lexend"/>
              <a:ea typeface="Lexend"/>
              <a:cs typeface="Lexend"/>
              <a:sym typeface="Lexend"/>
            </a:endParaRPr>
          </a:p>
        </p:txBody>
      </p:sp>
      <p:sp>
        <p:nvSpPr>
          <p:cNvPr id="15" name="Google Shape;57;p13">
            <a:extLst>
              <a:ext uri="{FF2B5EF4-FFF2-40B4-BE49-F238E27FC236}">
                <a16:creationId xmlns:a16="http://schemas.microsoft.com/office/drawing/2014/main" id="{723422D9-E400-4424-A292-50B1BD1ACAD7}"/>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3</a:t>
            </a:fld>
            <a:endParaRPr lang="fr" dirty="0">
              <a:solidFill>
                <a:schemeClr val="dk2"/>
              </a:solidFill>
              <a:latin typeface="Arial"/>
              <a:ea typeface="Arial"/>
              <a:cs typeface="Arial"/>
              <a:sym typeface="Arial"/>
            </a:endParaRPr>
          </a:p>
        </p:txBody>
      </p:sp>
      <p:sp>
        <p:nvSpPr>
          <p:cNvPr id="16" name="Google Shape;92;p15">
            <a:extLst>
              <a:ext uri="{FF2B5EF4-FFF2-40B4-BE49-F238E27FC236}">
                <a16:creationId xmlns:a16="http://schemas.microsoft.com/office/drawing/2014/main" id="{4D19198D-58FD-4DCF-A245-ECABB99C5166}"/>
              </a:ext>
            </a:extLst>
          </p:cNvPr>
          <p:cNvSpPr txBox="1"/>
          <p:nvPr/>
        </p:nvSpPr>
        <p:spPr>
          <a:xfrm>
            <a:off x="4374135" y="2060425"/>
            <a:ext cx="4372800" cy="984855"/>
          </a:xfrm>
          <a:prstGeom prst="rect">
            <a:avLst/>
          </a:prstGeom>
          <a:noFill/>
          <a:ln>
            <a:noFill/>
          </a:ln>
        </p:spPr>
        <p:txBody>
          <a:bodyPr spcFirstLastPara="1" wrap="square" lIns="91425" tIns="91425" rIns="91425" bIns="91425" anchor="t" anchorCtr="0">
            <a:spAutoFit/>
          </a:bodyPr>
          <a:lstStyle/>
          <a:p>
            <a:pPr algn="just"/>
            <a:r>
              <a:rPr lang="fr" sz="1300" dirty="0">
                <a:solidFill>
                  <a:srgbClr val="1C4587"/>
                </a:solidFill>
                <a:highlight>
                  <a:schemeClr val="lt1"/>
                </a:highlight>
                <a:latin typeface="Lexend"/>
                <a:ea typeface="Lexend"/>
                <a:cs typeface="Lexend"/>
                <a:sym typeface="Lexend"/>
              </a:rPr>
              <a:t>1. </a:t>
            </a:r>
            <a:r>
              <a:rPr lang="fr-FR" sz="1300" dirty="0">
                <a:solidFill>
                  <a:srgbClr val="1C4587"/>
                </a:solidFill>
                <a:highlight>
                  <a:schemeClr val="lt1"/>
                </a:highlight>
                <a:latin typeface="Lexend"/>
                <a:ea typeface="Lexend"/>
                <a:cs typeface="Lexend"/>
                <a:sym typeface="Lexend"/>
              </a:rPr>
              <a:t>Analyse descriptive et exploratoire des données (valeurs manquantes, extrêmes, matrice de corrélation, Test…)</a:t>
            </a:r>
            <a:endParaRPr lang="fr-FR" sz="1400" dirty="0">
              <a:highlight>
                <a:schemeClr val="lt1"/>
              </a:highlight>
            </a:endParaRPr>
          </a:p>
          <a:p>
            <a:pPr marL="0" lvl="0" indent="0" algn="just" rtl="0">
              <a:spcBef>
                <a:spcPts val="0"/>
              </a:spcBef>
              <a:spcAft>
                <a:spcPts val="0"/>
              </a:spcAft>
              <a:buNone/>
            </a:pPr>
            <a:endParaRPr sz="1300" dirty="0">
              <a:solidFill>
                <a:srgbClr val="1C4587"/>
              </a:solidFill>
              <a:highlight>
                <a:schemeClr val="lt1"/>
              </a:highlight>
              <a:latin typeface="Lexend"/>
              <a:ea typeface="Lexend"/>
              <a:cs typeface="Lexend"/>
              <a:sym typeface="Lexend"/>
            </a:endParaRPr>
          </a:p>
        </p:txBody>
      </p:sp>
      <p:sp>
        <p:nvSpPr>
          <p:cNvPr id="17" name="Google Shape;84;p15">
            <a:extLst>
              <a:ext uri="{FF2B5EF4-FFF2-40B4-BE49-F238E27FC236}">
                <a16:creationId xmlns:a16="http://schemas.microsoft.com/office/drawing/2014/main" id="{D1E0316C-5E2D-49BE-B4FE-DD7022046662}"/>
              </a:ext>
            </a:extLst>
          </p:cNvPr>
          <p:cNvSpPr txBox="1"/>
          <p:nvPr/>
        </p:nvSpPr>
        <p:spPr>
          <a:xfrm>
            <a:off x="4365162" y="4168153"/>
            <a:ext cx="3834900" cy="584745"/>
          </a:xfrm>
          <a:prstGeom prst="rect">
            <a:avLst/>
          </a:prstGeom>
          <a:noFill/>
          <a:ln>
            <a:noFill/>
          </a:ln>
        </p:spPr>
        <p:txBody>
          <a:bodyPr spcFirstLastPara="1" wrap="square" lIns="91425" tIns="91425" rIns="91425" bIns="91425" anchor="t" anchorCtr="0">
            <a:spAutoFit/>
          </a:bodyPr>
          <a:lstStyle/>
          <a:p>
            <a:pPr lvl="0" algn="just">
              <a:buClr>
                <a:schemeClr val="dk1"/>
              </a:buClr>
              <a:buSzPts val="1100"/>
            </a:pPr>
            <a:r>
              <a:rPr lang="fr" sz="1300" dirty="0">
                <a:solidFill>
                  <a:srgbClr val="1C4587"/>
                </a:solidFill>
                <a:highlight>
                  <a:schemeClr val="lt1"/>
                </a:highlight>
                <a:latin typeface="Lexend"/>
                <a:ea typeface="Lexend"/>
                <a:cs typeface="Lexend"/>
                <a:sym typeface="Lexend"/>
              </a:rPr>
              <a:t>5. Methode KNN (métriques ,matrice de  confusion)</a:t>
            </a:r>
            <a:endParaRPr sz="1100" dirty="0">
              <a:solidFill>
                <a:srgbClr val="271A38"/>
              </a:solidFill>
              <a:highlight>
                <a:srgbClr val="FFFFFF"/>
              </a:highlight>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30</a:t>
            </a:fld>
            <a:endParaRPr/>
          </a:p>
        </p:txBody>
      </p:sp>
      <p:sp>
        <p:nvSpPr>
          <p:cNvPr id="378" name="Google Shape;378;p33"/>
          <p:cNvSpPr txBox="1"/>
          <p:nvPr/>
        </p:nvSpPr>
        <p:spPr>
          <a:xfrm>
            <a:off x="2351922" y="970724"/>
            <a:ext cx="3834900" cy="34785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Résumé de la partie</a:t>
            </a:r>
            <a:endParaRPr sz="1600">
              <a:solidFill>
                <a:schemeClr val="dk1"/>
              </a:solidFill>
              <a:latin typeface="Lexend"/>
              <a:ea typeface="Lexend"/>
              <a:cs typeface="Lexend"/>
              <a:sym typeface="Lexend"/>
            </a:endParaRPr>
          </a:p>
        </p:txBody>
      </p:sp>
      <p:pic>
        <p:nvPicPr>
          <p:cNvPr id="379" name="Google Shape;379;p33"/>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380" name="Google Shape;380;p33"/>
          <p:cNvSpPr txBox="1"/>
          <p:nvPr/>
        </p:nvSpPr>
        <p:spPr>
          <a:xfrm>
            <a:off x="3330475" y="1597850"/>
            <a:ext cx="52176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Les deux nuages de points en fonction de la variable is_genuine sont bien identifiés</a:t>
            </a:r>
            <a:endParaRPr sz="1300" dirty="0">
              <a:solidFill>
                <a:srgbClr val="073763"/>
              </a:solidFill>
              <a:latin typeface="Lexend"/>
              <a:ea typeface="Lexend"/>
              <a:cs typeface="Lexend"/>
              <a:sym typeface="Lexend"/>
            </a:endParaRPr>
          </a:p>
          <a:p>
            <a:pPr marL="0" lvl="0" indent="0" algn="l" rtl="0">
              <a:spcBef>
                <a:spcPts val="0"/>
              </a:spcBef>
              <a:spcAft>
                <a:spcPts val="0"/>
              </a:spcAft>
              <a:buNone/>
            </a:pPr>
            <a:endParaRP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En toute logique 2 clusters semblent la meilleure solution</a:t>
            </a:r>
            <a:endParaRP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    </a:t>
            </a:r>
            <a:endParaRP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Quelques vrais billets (5) considérés comme faux par le k-means </a:t>
            </a:r>
            <a:endParaRPr sz="1300" dirty="0">
              <a:solidFill>
                <a:srgbClr val="073763"/>
              </a:solidFill>
              <a:latin typeface="Lexend"/>
              <a:ea typeface="Lexend"/>
              <a:cs typeface="Lexend"/>
              <a:sym typeface="Lexend"/>
            </a:endParaRPr>
          </a:p>
          <a:p>
            <a:pPr marL="0" lvl="0" indent="0" algn="l" rtl="0">
              <a:spcBef>
                <a:spcPts val="0"/>
              </a:spcBef>
              <a:spcAft>
                <a:spcPts val="0"/>
              </a:spcAft>
              <a:buNone/>
            </a:pPr>
            <a:endParaRP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La classification par K-means est fidèle à 98%</a:t>
            </a:r>
            <a:endParaRPr sz="1300" dirty="0">
              <a:solidFill>
                <a:srgbClr val="073763"/>
              </a:solidFill>
              <a:latin typeface="Lexend"/>
              <a:ea typeface="Lexend"/>
              <a:cs typeface="Lexend"/>
              <a:sym typeface="Lexend"/>
            </a:endParaRPr>
          </a:p>
          <a:p>
            <a:pPr marL="0" lvl="0" indent="0" algn="l" rtl="0">
              <a:spcBef>
                <a:spcPts val="0"/>
              </a:spcBef>
              <a:spcAft>
                <a:spcPts val="0"/>
              </a:spcAft>
              <a:buNone/>
            </a:pPr>
            <a:endParaRP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Une marge d’erreur de 2%</a:t>
            </a:r>
            <a:endParaRP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        </a:t>
            </a:r>
            <a:endParaRPr sz="1300" dirty="0">
              <a:solidFill>
                <a:srgbClr val="073763"/>
              </a:solidFill>
              <a:latin typeface="Lexend"/>
              <a:ea typeface="Lexend"/>
              <a:cs typeface="Lexend"/>
              <a:sym typeface="Lexend"/>
            </a:endParaRPr>
          </a:p>
        </p:txBody>
      </p:sp>
      <p:pic>
        <p:nvPicPr>
          <p:cNvPr id="381" name="Google Shape;381;p33"/>
          <p:cNvPicPr preferRelativeResize="0"/>
          <p:nvPr/>
        </p:nvPicPr>
        <p:blipFill>
          <a:blip r:embed="rId4">
            <a:alphaModFix/>
          </a:blip>
          <a:stretch>
            <a:fillRect/>
          </a:stretch>
        </p:blipFill>
        <p:spPr>
          <a:xfrm>
            <a:off x="325798" y="1715462"/>
            <a:ext cx="2668488" cy="2668488"/>
          </a:xfrm>
          <a:prstGeom prst="rect">
            <a:avLst/>
          </a:prstGeom>
          <a:noFill/>
          <a:ln>
            <a:noFill/>
          </a:ln>
        </p:spPr>
      </p:pic>
      <p:pic>
        <p:nvPicPr>
          <p:cNvPr id="382" name="Google Shape;382;p33"/>
          <p:cNvPicPr preferRelativeResize="0"/>
          <p:nvPr/>
        </p:nvPicPr>
        <p:blipFill>
          <a:blip r:embed="rId5">
            <a:alphaModFix amt="20000"/>
          </a:blip>
          <a:stretch>
            <a:fillRect/>
          </a:stretch>
        </p:blipFill>
        <p:spPr>
          <a:xfrm>
            <a:off x="6761425" y="0"/>
            <a:ext cx="2382577" cy="1539251"/>
          </a:xfrm>
          <a:prstGeom prst="rect">
            <a:avLst/>
          </a:prstGeom>
          <a:noFill/>
          <a:ln>
            <a:noFill/>
          </a:ln>
        </p:spPr>
      </p:pic>
      <p:sp>
        <p:nvSpPr>
          <p:cNvPr id="9" name="Google Shape;284;p27">
            <a:extLst>
              <a:ext uri="{FF2B5EF4-FFF2-40B4-BE49-F238E27FC236}">
                <a16:creationId xmlns:a16="http://schemas.microsoft.com/office/drawing/2014/main" id="{7574A780-E80A-405C-A4B0-8049EFF2E1AD}"/>
              </a:ext>
            </a:extLst>
          </p:cNvPr>
          <p:cNvSpPr txBox="1"/>
          <p:nvPr/>
        </p:nvSpPr>
        <p:spPr>
          <a:xfrm>
            <a:off x="894100" y="485362"/>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FR" sz="1200" b="1" dirty="0">
                <a:solidFill>
                  <a:schemeClr val="dk1"/>
                </a:solidFill>
                <a:highlight>
                  <a:schemeClr val="lt1"/>
                </a:highlight>
                <a:latin typeface="Lexend"/>
                <a:ea typeface="Lexend"/>
                <a:cs typeface="Lexend"/>
                <a:sym typeface="Lexend"/>
              </a:rPr>
              <a:t>ACP / K-MEANS</a:t>
            </a:r>
            <a:endParaRPr sz="1700" b="1" dirty="0">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dirty="0">
              <a:highlight>
                <a:srgbClr val="FFFFFF"/>
              </a:highlight>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 calcmode="lin" valueType="num">
                                      <p:cBhvr additive="base">
                                        <p:cTn id="7" dur="1000"/>
                                        <p:tgtEl>
                                          <p:spTgt spid="380"/>
                                        </p:tgtEl>
                                        <p:attrNameLst>
                                          <p:attrName>ppt_w</p:attrName>
                                        </p:attrNameLst>
                                      </p:cBhvr>
                                      <p:tavLst>
                                        <p:tav tm="0">
                                          <p:val>
                                            <p:strVal val="0"/>
                                          </p:val>
                                        </p:tav>
                                        <p:tav tm="100000">
                                          <p:val>
                                            <p:strVal val="#ppt_w"/>
                                          </p:val>
                                        </p:tav>
                                      </p:tavLst>
                                    </p:anim>
                                    <p:anim calcmode="lin" valueType="num">
                                      <p:cBhvr additive="base">
                                        <p:cTn id="8" dur="1000"/>
                                        <p:tgtEl>
                                          <p:spTgt spid="3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31</a:t>
            </a:fld>
            <a:endParaRPr/>
          </a:p>
        </p:txBody>
      </p:sp>
      <p:sp>
        <p:nvSpPr>
          <p:cNvPr id="388" name="Google Shape;388;p34"/>
          <p:cNvSpPr txBox="1"/>
          <p:nvPr/>
        </p:nvSpPr>
        <p:spPr>
          <a:xfrm>
            <a:off x="966761" y="414400"/>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1200" b="1" dirty="0">
                <a:solidFill>
                  <a:schemeClr val="dk1"/>
                </a:solidFill>
                <a:highlight>
                  <a:schemeClr val="lt1"/>
                </a:highlight>
                <a:latin typeface="Lexend"/>
                <a:ea typeface="Lexend"/>
                <a:cs typeface="Lexend"/>
                <a:sym typeface="Lexend"/>
              </a:rPr>
              <a:t>RÉGRESSION LOGISTIQUE</a:t>
            </a:r>
            <a:endParaRPr sz="1700" b="1" dirty="0">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dirty="0">
              <a:highlight>
                <a:srgbClr val="FFFFFF"/>
              </a:highlight>
              <a:latin typeface="Lexend"/>
              <a:ea typeface="Lexend"/>
              <a:cs typeface="Lexend"/>
              <a:sym typeface="Lexend"/>
            </a:endParaRPr>
          </a:p>
        </p:txBody>
      </p:sp>
      <p:pic>
        <p:nvPicPr>
          <p:cNvPr id="390" name="Google Shape;390;p34"/>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91" name="Google Shape;391;p34"/>
          <p:cNvPicPr preferRelativeResize="0"/>
          <p:nvPr/>
        </p:nvPicPr>
        <p:blipFill>
          <a:blip r:embed="rId4">
            <a:alphaModFix/>
          </a:blip>
          <a:stretch>
            <a:fillRect/>
          </a:stretch>
        </p:blipFill>
        <p:spPr>
          <a:xfrm>
            <a:off x="3721074" y="128413"/>
            <a:ext cx="1288175" cy="221400"/>
          </a:xfrm>
          <a:prstGeom prst="rect">
            <a:avLst/>
          </a:prstGeom>
          <a:noFill/>
          <a:ln>
            <a:noFill/>
          </a:ln>
        </p:spPr>
      </p:pic>
      <p:sp>
        <p:nvSpPr>
          <p:cNvPr id="392" name="Google Shape;392;p34"/>
          <p:cNvSpPr txBox="1"/>
          <p:nvPr/>
        </p:nvSpPr>
        <p:spPr>
          <a:xfrm>
            <a:off x="883175" y="1048753"/>
            <a:ext cx="6796800" cy="327846"/>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700" dirty="0">
                <a:solidFill>
                  <a:srgbClr val="0B5394"/>
                </a:solidFill>
                <a:highlight>
                  <a:schemeClr val="lt1"/>
                </a:highlight>
                <a:latin typeface="Lexend"/>
                <a:ea typeface="Lexend"/>
                <a:cs typeface="Lexend"/>
                <a:sym typeface="Lexend"/>
              </a:rPr>
              <a:t> </a:t>
            </a:r>
            <a:r>
              <a:rPr lang="fr-FR" sz="700" dirty="0">
                <a:solidFill>
                  <a:srgbClr val="0B5394"/>
                </a:solidFill>
                <a:highlight>
                  <a:schemeClr val="lt1"/>
                </a:highlight>
                <a:latin typeface="Lexend"/>
                <a:ea typeface="Lexend"/>
                <a:cs typeface="Lexend"/>
                <a:sym typeface="Lexend"/>
              </a:rPr>
              <a:t>La</a:t>
            </a:r>
            <a:r>
              <a:rPr lang="fr" sz="700" dirty="0">
                <a:solidFill>
                  <a:srgbClr val="0B5394"/>
                </a:solidFill>
                <a:highlight>
                  <a:schemeClr val="lt1"/>
                </a:highlight>
                <a:latin typeface="Lexend"/>
                <a:ea typeface="Lexend"/>
                <a:cs typeface="Lexend"/>
                <a:sym typeface="Lexend"/>
              </a:rPr>
              <a:t> regression logiqitique est souvent utilisé pour la classification et l'analyse prédictive. La régression logistique estime la probabilité qu'un événement se produise, tel que voter ou ne pas voter, sur la base d'un ensemble de données donné de variables indépendantes.</a:t>
            </a:r>
            <a:endParaRPr sz="1200" dirty="0">
              <a:solidFill>
                <a:srgbClr val="0B5394"/>
              </a:solidFill>
              <a:latin typeface="Lexend"/>
              <a:ea typeface="Lexend"/>
              <a:cs typeface="Lexend"/>
              <a:sym typeface="Lexend"/>
            </a:endParaRPr>
          </a:p>
        </p:txBody>
      </p:sp>
      <p:sp>
        <p:nvSpPr>
          <p:cNvPr id="395" name="Google Shape;395;p34"/>
          <p:cNvSpPr txBox="1"/>
          <p:nvPr/>
        </p:nvSpPr>
        <p:spPr>
          <a:xfrm>
            <a:off x="5498161" y="2182304"/>
            <a:ext cx="3219300" cy="4464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73763"/>
                </a:solidFill>
                <a:highlight>
                  <a:srgbClr val="FFFFFF"/>
                </a:highlight>
                <a:latin typeface="Lexend"/>
                <a:ea typeface="Lexend"/>
                <a:cs typeface="Lexend"/>
                <a:sym typeface="Lexend"/>
              </a:rPr>
              <a:t>L’équation de la droite de régression est capable de déterminer 70,37% de la distribution des points</a:t>
            </a:r>
            <a:endParaRPr sz="900" dirty="0">
              <a:solidFill>
                <a:srgbClr val="073763"/>
              </a:solidFill>
              <a:latin typeface="Lexend"/>
              <a:ea typeface="Lexend"/>
              <a:cs typeface="Lexend"/>
              <a:sym typeface="Lexend"/>
            </a:endParaRPr>
          </a:p>
        </p:txBody>
      </p:sp>
      <p:sp>
        <p:nvSpPr>
          <p:cNvPr id="400" name="Google Shape;400;p34"/>
          <p:cNvSpPr txBox="1"/>
          <p:nvPr/>
        </p:nvSpPr>
        <p:spPr>
          <a:xfrm>
            <a:off x="5518474" y="3224057"/>
            <a:ext cx="3219300" cy="446400"/>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850" i="1" dirty="0">
                <a:solidFill>
                  <a:srgbClr val="073763"/>
                </a:solidFill>
                <a:highlight>
                  <a:srgbClr val="FFFFFF"/>
                </a:highlight>
                <a:latin typeface="Lexend"/>
                <a:ea typeface="Lexend"/>
                <a:cs typeface="Lexend"/>
                <a:sym typeface="Lexend"/>
              </a:rPr>
              <a:t>‘diagonal’ et height_left’ sont non significatives car p_valeurs supérieures à 5 % </a:t>
            </a:r>
            <a:endParaRPr sz="900" dirty="0">
              <a:solidFill>
                <a:srgbClr val="073763"/>
              </a:solidFill>
              <a:latin typeface="Lexend"/>
              <a:ea typeface="Lexend"/>
              <a:cs typeface="Lexend"/>
              <a:sym typeface="Lexend"/>
            </a:endParaRPr>
          </a:p>
        </p:txBody>
      </p:sp>
      <p:pic>
        <p:nvPicPr>
          <p:cNvPr id="3" name="Image 2">
            <a:extLst>
              <a:ext uri="{FF2B5EF4-FFF2-40B4-BE49-F238E27FC236}">
                <a16:creationId xmlns:a16="http://schemas.microsoft.com/office/drawing/2014/main" id="{74AC7E2A-2B55-41E7-A0FC-5DD157B78AA6}"/>
              </a:ext>
            </a:extLst>
          </p:cNvPr>
          <p:cNvPicPr>
            <a:picLocks noChangeAspect="1"/>
          </p:cNvPicPr>
          <p:nvPr/>
        </p:nvPicPr>
        <p:blipFill>
          <a:blip r:embed="rId5"/>
          <a:stretch>
            <a:fillRect/>
          </a:stretch>
        </p:blipFill>
        <p:spPr>
          <a:xfrm>
            <a:off x="233588" y="1856117"/>
            <a:ext cx="4649486" cy="2807100"/>
          </a:xfrm>
          <a:prstGeom prst="rect">
            <a:avLst/>
          </a:prstGeom>
        </p:spPr>
      </p:pic>
      <p:sp>
        <p:nvSpPr>
          <p:cNvPr id="21" name="Google Shape;394;p34">
            <a:extLst>
              <a:ext uri="{FF2B5EF4-FFF2-40B4-BE49-F238E27FC236}">
                <a16:creationId xmlns:a16="http://schemas.microsoft.com/office/drawing/2014/main" id="{AB3570D2-9585-42D2-B4F0-8D3191380977}"/>
              </a:ext>
            </a:extLst>
          </p:cNvPr>
          <p:cNvSpPr/>
          <p:nvPr/>
        </p:nvSpPr>
        <p:spPr>
          <a:xfrm>
            <a:off x="2458325" y="2989457"/>
            <a:ext cx="2283000" cy="122968"/>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8;p34">
            <a:extLst>
              <a:ext uri="{FF2B5EF4-FFF2-40B4-BE49-F238E27FC236}">
                <a16:creationId xmlns:a16="http://schemas.microsoft.com/office/drawing/2014/main" id="{4D1BE96F-C2A4-415A-A859-04631F5FFC17}"/>
              </a:ext>
            </a:extLst>
          </p:cNvPr>
          <p:cNvSpPr/>
          <p:nvPr/>
        </p:nvSpPr>
        <p:spPr>
          <a:xfrm>
            <a:off x="3078488" y="3294750"/>
            <a:ext cx="374400" cy="122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399;p34">
            <a:extLst>
              <a:ext uri="{FF2B5EF4-FFF2-40B4-BE49-F238E27FC236}">
                <a16:creationId xmlns:a16="http://schemas.microsoft.com/office/drawing/2014/main" id="{33724D86-2028-40E1-B8D1-FB4341B62FC1}"/>
              </a:ext>
            </a:extLst>
          </p:cNvPr>
          <p:cNvCxnSpPr>
            <a:cxnSpLocks/>
            <a:endCxn id="400" idx="1"/>
          </p:cNvCxnSpPr>
          <p:nvPr/>
        </p:nvCxnSpPr>
        <p:spPr>
          <a:xfrm flipV="1">
            <a:off x="3452888" y="3447257"/>
            <a:ext cx="2065586" cy="500268"/>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396;p34">
            <a:extLst>
              <a:ext uri="{FF2B5EF4-FFF2-40B4-BE49-F238E27FC236}">
                <a16:creationId xmlns:a16="http://schemas.microsoft.com/office/drawing/2014/main" id="{DEE9248A-D086-4935-98E8-FD7FB1D59F21}"/>
              </a:ext>
            </a:extLst>
          </p:cNvPr>
          <p:cNvCxnSpPr>
            <a:cxnSpLocks/>
            <a:stCxn id="21" idx="3"/>
            <a:endCxn id="395" idx="1"/>
          </p:cNvCxnSpPr>
          <p:nvPr/>
        </p:nvCxnSpPr>
        <p:spPr>
          <a:xfrm flipV="1">
            <a:off x="4741325" y="2405504"/>
            <a:ext cx="756836" cy="645437"/>
          </a:xfrm>
          <a:prstGeom prst="straightConnector1">
            <a:avLst/>
          </a:prstGeom>
          <a:noFill/>
          <a:ln w="9525" cap="flat" cmpd="sng">
            <a:solidFill>
              <a:schemeClr val="dk2"/>
            </a:solidFill>
            <a:prstDash val="solid"/>
            <a:round/>
            <a:headEnd type="none" w="med" len="med"/>
            <a:tailEnd type="none" w="med" len="med"/>
          </a:ln>
        </p:spPr>
      </p:cxnSp>
      <p:sp>
        <p:nvSpPr>
          <p:cNvPr id="35" name="Google Shape;403;p34">
            <a:extLst>
              <a:ext uri="{FF2B5EF4-FFF2-40B4-BE49-F238E27FC236}">
                <a16:creationId xmlns:a16="http://schemas.microsoft.com/office/drawing/2014/main" id="{34502561-C05D-4708-8630-881468EA139B}"/>
              </a:ext>
            </a:extLst>
          </p:cNvPr>
          <p:cNvSpPr txBox="1"/>
          <p:nvPr/>
        </p:nvSpPr>
        <p:spPr>
          <a:xfrm>
            <a:off x="5360400" y="3906450"/>
            <a:ext cx="3557400" cy="57705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850" dirty="0">
                <a:solidFill>
                  <a:srgbClr val="073763"/>
                </a:solidFill>
                <a:highlight>
                  <a:srgbClr val="FFFFFF"/>
                </a:highlight>
                <a:latin typeface="Lexend"/>
                <a:ea typeface="Lexend"/>
                <a:cs typeface="Lexend"/>
                <a:sym typeface="Lexend"/>
              </a:rPr>
              <a:t>Après avoir retirer les deux variables non significatives (à savoir 'diagonal' et 'height_left’) nous avons procéder au test et fait apparaitre la matrice de confusion.</a:t>
            </a:r>
            <a:endParaRPr sz="900" dirty="0">
              <a:solidFill>
                <a:srgbClr val="073763"/>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par>
                                <p:cTn id="18" presetID="1" presetClass="entr" presetSubtype="0" fill="hold" nodeType="withEffect">
                                  <p:stCondLst>
                                    <p:cond delay="0"/>
                                  </p:stCondLst>
                                  <p:childTnLst>
                                    <p:set>
                                      <p:cBhvr>
                                        <p:cTn id="19" dur="1" fill="hold">
                                          <p:stCondLst>
                                            <p:cond delay="0"/>
                                          </p:stCondLst>
                                        </p:cTn>
                                        <p:tgtEl>
                                          <p:spTgt spid="39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0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p:tgtEl>
                                          <p:spTgt spid="35"/>
                                        </p:tgtEl>
                                        <p:attrNameLst>
                                          <p:attrName>ppt_w</p:attrName>
                                        </p:attrNameLst>
                                      </p:cBhvr>
                                      <p:tavLst>
                                        <p:tav tm="0">
                                          <p:val>
                                            <p:strVal val="0"/>
                                          </p:val>
                                        </p:tav>
                                        <p:tav tm="100000">
                                          <p:val>
                                            <p:strVal val="#ppt_w"/>
                                          </p:val>
                                        </p:tav>
                                      </p:tavLst>
                                    </p:anim>
                                    <p:anim calcmode="lin" valueType="num">
                                      <p:cBhvr additive="base">
                                        <p:cTn id="33" dur="1000"/>
                                        <p:tgtEl>
                                          <p:spTgt spid="3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32</a:t>
            </a:fld>
            <a:endParaRPr/>
          </a:p>
        </p:txBody>
      </p:sp>
      <p:sp>
        <p:nvSpPr>
          <p:cNvPr id="409" name="Google Shape;409;p35"/>
          <p:cNvSpPr txBox="1"/>
          <p:nvPr/>
        </p:nvSpPr>
        <p:spPr>
          <a:xfrm>
            <a:off x="895650" y="500888"/>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1200" b="1">
                <a:solidFill>
                  <a:schemeClr val="dk1"/>
                </a:solidFill>
                <a:highlight>
                  <a:schemeClr val="lt1"/>
                </a:highlight>
                <a:latin typeface="Lexend"/>
                <a:ea typeface="Lexend"/>
                <a:cs typeface="Lexend"/>
                <a:sym typeface="Lexend"/>
              </a:rPr>
              <a:t>RÉGRESSION LOGISTIQUE</a:t>
            </a:r>
            <a:endParaRPr sz="1700" b="1">
              <a:latin typeface="Lexend"/>
              <a:ea typeface="Lexend"/>
              <a:cs typeface="Lexend"/>
              <a:sym typeface="Lexend"/>
            </a:endParaRPr>
          </a:p>
        </p:txBody>
      </p:sp>
      <p:sp>
        <p:nvSpPr>
          <p:cNvPr id="410" name="Google Shape;410;p35"/>
          <p:cNvSpPr txBox="1"/>
          <p:nvPr/>
        </p:nvSpPr>
        <p:spPr>
          <a:xfrm>
            <a:off x="2376600" y="972348"/>
            <a:ext cx="3834900" cy="224113"/>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Matrice de confusion et mesure de la performance</a:t>
            </a:r>
            <a:endParaRPr sz="1500">
              <a:solidFill>
                <a:schemeClr val="dk1"/>
              </a:solidFill>
              <a:latin typeface="Lexend"/>
              <a:ea typeface="Lexend"/>
              <a:cs typeface="Lexend"/>
              <a:sym typeface="Lexend"/>
            </a:endParaRPr>
          </a:p>
        </p:txBody>
      </p:sp>
      <p:pic>
        <p:nvPicPr>
          <p:cNvPr id="411" name="Google Shape;411;p35"/>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412" name="Google Shape;412;p35"/>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413" name="Google Shape;413;p35"/>
          <p:cNvSpPr txBox="1"/>
          <p:nvPr/>
        </p:nvSpPr>
        <p:spPr>
          <a:xfrm>
            <a:off x="1585050" y="1209117"/>
            <a:ext cx="6107400" cy="28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fr" sz="700" dirty="0">
                <a:solidFill>
                  <a:srgbClr val="0B5394"/>
                </a:solidFill>
                <a:highlight>
                  <a:schemeClr val="lt1"/>
                </a:highlight>
                <a:latin typeface="Lexend"/>
                <a:ea typeface="Lexend"/>
                <a:cs typeface="Lexend"/>
                <a:sym typeface="Lexend"/>
              </a:rPr>
              <a:t>La courbe  ROC  est une représentation graphique des performances de tout modèle de classification à tous les seuils de classification.</a:t>
            </a:r>
            <a:endParaRPr sz="700" dirty="0">
              <a:solidFill>
                <a:srgbClr val="0B5394"/>
              </a:solidFill>
              <a:highlight>
                <a:schemeClr val="lt1"/>
              </a:highlight>
              <a:latin typeface="Lexend"/>
              <a:ea typeface="Lexend"/>
              <a:cs typeface="Lexend"/>
              <a:sym typeface="Lexend"/>
            </a:endParaRPr>
          </a:p>
        </p:txBody>
      </p:sp>
      <p:sp>
        <p:nvSpPr>
          <p:cNvPr id="414" name="Google Shape;414;p35"/>
          <p:cNvSpPr txBox="1"/>
          <p:nvPr/>
        </p:nvSpPr>
        <p:spPr>
          <a:xfrm>
            <a:off x="3528866" y="2478510"/>
            <a:ext cx="2176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dirty="0">
                <a:solidFill>
                  <a:schemeClr val="dk1"/>
                </a:solidFill>
                <a:latin typeface="Lexend"/>
                <a:ea typeface="Lexend"/>
                <a:cs typeface="Lexend"/>
                <a:sym typeface="Lexend"/>
              </a:rPr>
              <a:t>Accuracy = </a:t>
            </a:r>
            <a:r>
              <a:rPr lang="fr" sz="1000" dirty="0">
                <a:solidFill>
                  <a:srgbClr val="0B5394"/>
                </a:solidFill>
                <a:latin typeface="Lexend"/>
                <a:ea typeface="Lexend"/>
                <a:cs typeface="Lexend"/>
                <a:sym typeface="Lexend"/>
              </a:rPr>
              <a:t>99 %</a:t>
            </a:r>
            <a:r>
              <a:rPr lang="fr" sz="900" dirty="0">
                <a:solidFill>
                  <a:srgbClr val="0B5394"/>
                </a:solidFill>
                <a:latin typeface="Lexend"/>
                <a:ea typeface="Lexend"/>
                <a:cs typeface="Lexend"/>
                <a:sym typeface="Lexend"/>
              </a:rPr>
              <a:t> </a:t>
            </a:r>
            <a:endParaRPr sz="900" dirty="0">
              <a:solidFill>
                <a:srgbClr val="0B5394"/>
              </a:solidFill>
              <a:latin typeface="Lexend"/>
              <a:ea typeface="Lexend"/>
              <a:cs typeface="Lexend"/>
              <a:sym typeface="Lexend"/>
            </a:endParaRPr>
          </a:p>
        </p:txBody>
      </p:sp>
      <p:sp>
        <p:nvSpPr>
          <p:cNvPr id="415" name="Google Shape;415;p35"/>
          <p:cNvSpPr txBox="1"/>
          <p:nvPr/>
        </p:nvSpPr>
        <p:spPr>
          <a:xfrm>
            <a:off x="3483600" y="2916298"/>
            <a:ext cx="2176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fr" sz="1000" dirty="0">
                <a:solidFill>
                  <a:schemeClr val="dk1"/>
                </a:solidFill>
                <a:latin typeface="Lexend"/>
                <a:ea typeface="Lexend"/>
                <a:cs typeface="Lexend"/>
                <a:sym typeface="Lexend"/>
              </a:rPr>
              <a:t>Precision = </a:t>
            </a:r>
            <a:r>
              <a:rPr lang="fr" sz="1000" dirty="0">
                <a:solidFill>
                  <a:srgbClr val="0B5394"/>
                </a:solidFill>
                <a:latin typeface="Lexend"/>
                <a:ea typeface="Lexend"/>
                <a:cs typeface="Lexend"/>
                <a:sym typeface="Lexend"/>
              </a:rPr>
              <a:t>99 %</a:t>
            </a:r>
            <a:r>
              <a:rPr lang="fr" sz="900" dirty="0">
                <a:solidFill>
                  <a:srgbClr val="0B5394"/>
                </a:solidFill>
                <a:latin typeface="Lexend"/>
                <a:ea typeface="Lexend"/>
                <a:cs typeface="Lexend"/>
                <a:sym typeface="Lexend"/>
              </a:rPr>
              <a:t> </a:t>
            </a:r>
            <a:endParaRPr sz="900" dirty="0">
              <a:solidFill>
                <a:srgbClr val="0B5394"/>
              </a:solidFill>
              <a:latin typeface="Lexend"/>
              <a:ea typeface="Lexend"/>
              <a:cs typeface="Lexend"/>
              <a:sym typeface="Lexend"/>
            </a:endParaRPr>
          </a:p>
        </p:txBody>
      </p:sp>
      <p:sp>
        <p:nvSpPr>
          <p:cNvPr id="416" name="Google Shape;416;p35"/>
          <p:cNvSpPr txBox="1"/>
          <p:nvPr/>
        </p:nvSpPr>
        <p:spPr>
          <a:xfrm>
            <a:off x="3483600" y="3392762"/>
            <a:ext cx="2176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dirty="0">
                <a:solidFill>
                  <a:schemeClr val="dk1"/>
                </a:solidFill>
                <a:latin typeface="Lexend"/>
                <a:ea typeface="Lexend"/>
                <a:cs typeface="Lexend"/>
                <a:sym typeface="Lexend"/>
              </a:rPr>
              <a:t>Recall = </a:t>
            </a:r>
            <a:r>
              <a:rPr lang="fr" sz="1000" dirty="0">
                <a:solidFill>
                  <a:srgbClr val="0B5394"/>
                </a:solidFill>
                <a:latin typeface="Lexend"/>
                <a:ea typeface="Lexend"/>
                <a:cs typeface="Lexend"/>
                <a:sym typeface="Lexend"/>
              </a:rPr>
              <a:t>99 %</a:t>
            </a:r>
            <a:r>
              <a:rPr lang="fr" sz="900" dirty="0">
                <a:solidFill>
                  <a:srgbClr val="0B5394"/>
                </a:solidFill>
                <a:latin typeface="Lexend"/>
                <a:ea typeface="Lexend"/>
                <a:cs typeface="Lexend"/>
                <a:sym typeface="Lexend"/>
              </a:rPr>
              <a:t> </a:t>
            </a:r>
            <a:endParaRPr sz="1000" dirty="0">
              <a:solidFill>
                <a:srgbClr val="0B5394"/>
              </a:solidFill>
              <a:latin typeface="Lexend"/>
              <a:ea typeface="Lexend"/>
              <a:cs typeface="Lexend"/>
              <a:sym typeface="Lexend"/>
            </a:endParaRPr>
          </a:p>
          <a:p>
            <a:pPr marL="0" lvl="0" indent="0" algn="ctr" rtl="0">
              <a:spcBef>
                <a:spcPts val="0"/>
              </a:spcBef>
              <a:spcAft>
                <a:spcPts val="0"/>
              </a:spcAft>
              <a:buNone/>
            </a:pPr>
            <a:endParaRPr sz="900" dirty="0">
              <a:solidFill>
                <a:srgbClr val="0B5394"/>
              </a:solidFill>
              <a:latin typeface="Lexend"/>
              <a:ea typeface="Lexend"/>
              <a:cs typeface="Lexend"/>
              <a:sym typeface="Lexend"/>
            </a:endParaRPr>
          </a:p>
        </p:txBody>
      </p:sp>
      <p:pic>
        <p:nvPicPr>
          <p:cNvPr id="417" name="Google Shape;417;p35"/>
          <p:cNvPicPr preferRelativeResize="0"/>
          <p:nvPr/>
        </p:nvPicPr>
        <p:blipFill>
          <a:blip r:embed="rId5">
            <a:alphaModFix/>
          </a:blip>
          <a:stretch>
            <a:fillRect/>
          </a:stretch>
        </p:blipFill>
        <p:spPr>
          <a:xfrm>
            <a:off x="4101912" y="1634443"/>
            <a:ext cx="1073675" cy="605610"/>
          </a:xfrm>
          <a:prstGeom prst="rect">
            <a:avLst/>
          </a:prstGeom>
          <a:noFill/>
          <a:ln>
            <a:noFill/>
          </a:ln>
        </p:spPr>
      </p:pic>
      <p:sp>
        <p:nvSpPr>
          <p:cNvPr id="420" name="Google Shape;420;p35"/>
          <p:cNvSpPr txBox="1"/>
          <p:nvPr/>
        </p:nvSpPr>
        <p:spPr>
          <a:xfrm>
            <a:off x="6064943" y="4452017"/>
            <a:ext cx="2491500" cy="630912"/>
          </a:xfrm>
          <a:prstGeom prst="rect">
            <a:avLst/>
          </a:prstGeom>
          <a:no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450" b="1" i="1" dirty="0">
                <a:solidFill>
                  <a:srgbClr val="073763"/>
                </a:solidFill>
                <a:highlight>
                  <a:srgbClr val="FFFFFF"/>
                </a:highlight>
                <a:latin typeface="Lexend"/>
                <a:ea typeface="Lexend"/>
                <a:cs typeface="Lexend"/>
                <a:sym typeface="Lexend"/>
              </a:rPr>
              <a:t>MODÈLE PRESQUE PARFAIT</a:t>
            </a:r>
            <a:endParaRPr sz="1500" b="1" dirty="0">
              <a:solidFill>
                <a:srgbClr val="073763"/>
              </a:solidFill>
              <a:latin typeface="Lexend"/>
              <a:ea typeface="Lexend"/>
              <a:cs typeface="Lexend"/>
              <a:sym typeface="Lexend"/>
            </a:endParaRPr>
          </a:p>
        </p:txBody>
      </p:sp>
      <p:pic>
        <p:nvPicPr>
          <p:cNvPr id="3" name="Image 2">
            <a:extLst>
              <a:ext uri="{FF2B5EF4-FFF2-40B4-BE49-F238E27FC236}">
                <a16:creationId xmlns:a16="http://schemas.microsoft.com/office/drawing/2014/main" id="{6677B6C0-0561-4A08-A49E-91692951CDEC}"/>
              </a:ext>
            </a:extLst>
          </p:cNvPr>
          <p:cNvPicPr>
            <a:picLocks noChangeAspect="1"/>
          </p:cNvPicPr>
          <p:nvPr/>
        </p:nvPicPr>
        <p:blipFill>
          <a:blip r:embed="rId6"/>
          <a:stretch>
            <a:fillRect/>
          </a:stretch>
        </p:blipFill>
        <p:spPr>
          <a:xfrm>
            <a:off x="190831" y="1735753"/>
            <a:ext cx="3649183" cy="2493006"/>
          </a:xfrm>
          <a:prstGeom prst="rect">
            <a:avLst/>
          </a:prstGeom>
        </p:spPr>
      </p:pic>
      <p:sp>
        <p:nvSpPr>
          <p:cNvPr id="18" name="Google Shape;365;p32">
            <a:extLst>
              <a:ext uri="{FF2B5EF4-FFF2-40B4-BE49-F238E27FC236}">
                <a16:creationId xmlns:a16="http://schemas.microsoft.com/office/drawing/2014/main" id="{7E23DA21-D6B0-4183-82D4-87B3ADC52835}"/>
              </a:ext>
            </a:extLst>
          </p:cNvPr>
          <p:cNvSpPr txBox="1"/>
          <p:nvPr/>
        </p:nvSpPr>
        <p:spPr>
          <a:xfrm>
            <a:off x="121930" y="4354979"/>
            <a:ext cx="2543700" cy="3387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000" dirty="0">
                <a:solidFill>
                  <a:srgbClr val="073763"/>
                </a:solidFill>
                <a:latin typeface="Lexend"/>
                <a:ea typeface="Lexend"/>
                <a:cs typeface="Lexend"/>
                <a:sym typeface="Lexend"/>
              </a:rPr>
              <a:t> </a:t>
            </a:r>
            <a:r>
              <a:rPr lang="fr" sz="1000" dirty="0">
                <a:solidFill>
                  <a:schemeClr val="accent5">
                    <a:lumMod val="20000"/>
                    <a:lumOff val="80000"/>
                  </a:schemeClr>
                </a:solidFill>
                <a:latin typeface="Lexend"/>
                <a:ea typeface="Lexend"/>
                <a:cs typeface="Lexend"/>
                <a:sym typeface="Lexend"/>
              </a:rPr>
              <a:t>2 Vrais billets parmi les faux billets</a:t>
            </a:r>
            <a:endParaRPr sz="1000" dirty="0">
              <a:solidFill>
                <a:schemeClr val="accent5">
                  <a:lumMod val="20000"/>
                  <a:lumOff val="80000"/>
                </a:schemeClr>
              </a:solidFill>
              <a:latin typeface="Lexend"/>
              <a:ea typeface="Lexend"/>
              <a:cs typeface="Lexend"/>
              <a:sym typeface="Lexend"/>
            </a:endParaRPr>
          </a:p>
        </p:txBody>
      </p:sp>
      <p:sp>
        <p:nvSpPr>
          <p:cNvPr id="19" name="Google Shape;364;p32">
            <a:extLst>
              <a:ext uri="{FF2B5EF4-FFF2-40B4-BE49-F238E27FC236}">
                <a16:creationId xmlns:a16="http://schemas.microsoft.com/office/drawing/2014/main" id="{1A5ADF16-17A8-4335-A989-6529E9BF448E}"/>
              </a:ext>
            </a:extLst>
          </p:cNvPr>
          <p:cNvSpPr txBox="1"/>
          <p:nvPr/>
        </p:nvSpPr>
        <p:spPr>
          <a:xfrm>
            <a:off x="3016666" y="4352679"/>
            <a:ext cx="2543700" cy="3387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000" dirty="0">
                <a:solidFill>
                  <a:schemeClr val="accent5">
                    <a:lumMod val="20000"/>
                    <a:lumOff val="80000"/>
                  </a:schemeClr>
                </a:solidFill>
                <a:latin typeface="Lexend"/>
                <a:ea typeface="Lexend"/>
                <a:cs typeface="Lexend"/>
                <a:sym typeface="Lexend"/>
              </a:rPr>
              <a:t>1 Faux billets parmi les vrais billets</a:t>
            </a:r>
            <a:endParaRPr sz="1000" dirty="0">
              <a:solidFill>
                <a:schemeClr val="accent5">
                  <a:lumMod val="20000"/>
                  <a:lumOff val="80000"/>
                </a:schemeClr>
              </a:solidFill>
              <a:latin typeface="Lexend"/>
              <a:ea typeface="Lexend"/>
              <a:cs typeface="Lexend"/>
              <a:sym typeface="Lexend"/>
            </a:endParaRPr>
          </a:p>
        </p:txBody>
      </p:sp>
      <p:cxnSp>
        <p:nvCxnSpPr>
          <p:cNvPr id="20" name="Connecteur : en arc 19">
            <a:extLst>
              <a:ext uri="{FF2B5EF4-FFF2-40B4-BE49-F238E27FC236}">
                <a16:creationId xmlns:a16="http://schemas.microsoft.com/office/drawing/2014/main" id="{8C96274A-9543-4416-8583-C54AFB492908}"/>
              </a:ext>
            </a:extLst>
          </p:cNvPr>
          <p:cNvCxnSpPr>
            <a:cxnSpLocks/>
            <a:endCxn id="18" idx="0"/>
          </p:cNvCxnSpPr>
          <p:nvPr/>
        </p:nvCxnSpPr>
        <p:spPr>
          <a:xfrm rot="5400000">
            <a:off x="1107996" y="2857534"/>
            <a:ext cx="1783229" cy="12116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 en arc 23">
            <a:extLst>
              <a:ext uri="{FF2B5EF4-FFF2-40B4-BE49-F238E27FC236}">
                <a16:creationId xmlns:a16="http://schemas.microsoft.com/office/drawing/2014/main" id="{2D9E826B-F673-492F-9545-7EA907508EBD}"/>
              </a:ext>
            </a:extLst>
          </p:cNvPr>
          <p:cNvCxnSpPr>
            <a:cxnSpLocks/>
            <a:endCxn id="19" idx="1"/>
          </p:cNvCxnSpPr>
          <p:nvPr/>
        </p:nvCxnSpPr>
        <p:spPr>
          <a:xfrm>
            <a:off x="1412420" y="3389528"/>
            <a:ext cx="1604246" cy="113250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91A042E8-1B7A-4750-A455-07F9E1E2AB72}"/>
              </a:ext>
            </a:extLst>
          </p:cNvPr>
          <p:cNvPicPr>
            <a:picLocks noChangeAspect="1"/>
          </p:cNvPicPr>
          <p:nvPr/>
        </p:nvPicPr>
        <p:blipFill>
          <a:blip r:embed="rId7"/>
          <a:stretch>
            <a:fillRect/>
          </a:stretch>
        </p:blipFill>
        <p:spPr>
          <a:xfrm>
            <a:off x="5833734" y="1549417"/>
            <a:ext cx="3088882" cy="2805562"/>
          </a:xfrm>
          <a:prstGeom prst="rect">
            <a:avLst/>
          </a:prstGeom>
        </p:spPr>
      </p:pic>
      <p:sp>
        <p:nvSpPr>
          <p:cNvPr id="32" name="Google Shape;421;p35">
            <a:extLst>
              <a:ext uri="{FF2B5EF4-FFF2-40B4-BE49-F238E27FC236}">
                <a16:creationId xmlns:a16="http://schemas.microsoft.com/office/drawing/2014/main" id="{60AF6922-3277-42D1-8624-3973239E217E}"/>
              </a:ext>
            </a:extLst>
          </p:cNvPr>
          <p:cNvSpPr/>
          <p:nvPr/>
        </p:nvSpPr>
        <p:spPr>
          <a:xfrm>
            <a:off x="7691718" y="4013947"/>
            <a:ext cx="974911" cy="167159"/>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420"/>
                                        </p:tgtEl>
                                        <p:attrNameLst>
                                          <p:attrName>style.visibility</p:attrName>
                                        </p:attrNameLst>
                                      </p:cBhvr>
                                      <p:to>
                                        <p:strVal val="visible"/>
                                      </p:to>
                                    </p:set>
                                    <p:anim calcmode="lin" valueType="num">
                                      <p:cBhvr additive="base">
                                        <p:cTn id="51" dur="1000"/>
                                        <p:tgtEl>
                                          <p:spTgt spid="420"/>
                                        </p:tgtEl>
                                        <p:attrNameLst>
                                          <p:attrName>ppt_w</p:attrName>
                                        </p:attrNameLst>
                                      </p:cBhvr>
                                      <p:tavLst>
                                        <p:tav tm="0">
                                          <p:val>
                                            <p:strVal val="0"/>
                                          </p:val>
                                        </p:tav>
                                        <p:tav tm="100000">
                                          <p:val>
                                            <p:strVal val="#ppt_w"/>
                                          </p:val>
                                        </p:tav>
                                      </p:tavLst>
                                    </p:anim>
                                    <p:anim calcmode="lin" valueType="num">
                                      <p:cBhvr additive="base">
                                        <p:cTn id="52" dur="1000"/>
                                        <p:tgtEl>
                                          <p:spTgt spid="42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33</a:t>
            </a:fld>
            <a:endParaRPr/>
          </a:p>
        </p:txBody>
      </p:sp>
      <p:sp>
        <p:nvSpPr>
          <p:cNvPr id="428" name="Google Shape;428;p36"/>
          <p:cNvSpPr txBox="1"/>
          <p:nvPr/>
        </p:nvSpPr>
        <p:spPr>
          <a:xfrm>
            <a:off x="2376600" y="1001776"/>
            <a:ext cx="3834900" cy="329483"/>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100">
                <a:solidFill>
                  <a:schemeClr val="dk1"/>
                </a:solidFill>
                <a:highlight>
                  <a:schemeClr val="lt1"/>
                </a:highlight>
                <a:latin typeface="Lexend"/>
                <a:ea typeface="Lexend"/>
                <a:cs typeface="Lexend"/>
                <a:sym typeface="Lexend"/>
              </a:rPr>
              <a:t>Résumé de la partie</a:t>
            </a:r>
            <a:endParaRPr sz="1600">
              <a:solidFill>
                <a:schemeClr val="dk1"/>
              </a:solidFill>
              <a:latin typeface="Lexend"/>
              <a:ea typeface="Lexend"/>
              <a:cs typeface="Lexend"/>
              <a:sym typeface="Lexend"/>
            </a:endParaRPr>
          </a:p>
        </p:txBody>
      </p:sp>
      <p:pic>
        <p:nvPicPr>
          <p:cNvPr id="429" name="Google Shape;429;p36"/>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430" name="Google Shape;430;p36"/>
          <p:cNvSpPr txBox="1"/>
          <p:nvPr/>
        </p:nvSpPr>
        <p:spPr>
          <a:xfrm>
            <a:off x="3635925" y="1682300"/>
            <a:ext cx="3515400" cy="11849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dirty="0">
                <a:solidFill>
                  <a:srgbClr val="073763"/>
                </a:solidFill>
                <a:latin typeface="Lexend"/>
                <a:ea typeface="Lexend"/>
                <a:cs typeface="Lexend"/>
                <a:sym typeface="Lexend"/>
              </a:rPr>
              <a:t>R2 est significatifs malgré la suppression variables non significatives</a:t>
            </a:r>
            <a:endParaRPr sz="1300" dirty="0">
              <a:solidFill>
                <a:srgbClr val="073763"/>
              </a:solidFill>
              <a:latin typeface="Lexend"/>
              <a:ea typeface="Lexend"/>
              <a:cs typeface="Lexend"/>
              <a:sym typeface="Lexend"/>
            </a:endParaRPr>
          </a:p>
          <a:p>
            <a:pPr marL="0" lvl="0" indent="0" algn="l" rtl="0">
              <a:spcBef>
                <a:spcPts val="0"/>
              </a:spcBef>
              <a:spcAft>
                <a:spcPts val="0"/>
              </a:spcAft>
              <a:buNone/>
            </a:pPr>
            <a:endParaRPr sz="1300" dirty="0">
              <a:solidFill>
                <a:srgbClr val="073763"/>
              </a:solidFill>
              <a:latin typeface="Lexend"/>
              <a:ea typeface="Lexend"/>
              <a:cs typeface="Lexend"/>
              <a:sym typeface="Lexend"/>
            </a:endParaRPr>
          </a:p>
          <a:p>
            <a:pPr marL="0" lvl="0" indent="0" algn="l" rtl="0">
              <a:spcBef>
                <a:spcPts val="0"/>
              </a:spcBef>
              <a:spcAft>
                <a:spcPts val="0"/>
              </a:spcAft>
              <a:buNone/>
            </a:pPr>
            <a:r>
              <a:rPr lang="fr" sz="1300" dirty="0">
                <a:solidFill>
                  <a:srgbClr val="073763"/>
                </a:solidFill>
                <a:latin typeface="Lexend"/>
                <a:ea typeface="Lexend"/>
                <a:cs typeface="Lexend"/>
                <a:sym typeface="Lexend"/>
              </a:rPr>
              <a:t>Les métriques et courbe R.O.C montre un modèle preque parfait</a:t>
            </a:r>
            <a:endParaRPr sz="1300" dirty="0">
              <a:solidFill>
                <a:srgbClr val="073763"/>
              </a:solidFill>
              <a:latin typeface="Lexend"/>
              <a:ea typeface="Lexend"/>
              <a:cs typeface="Lexend"/>
              <a:sym typeface="Lexend"/>
            </a:endParaRPr>
          </a:p>
        </p:txBody>
      </p:sp>
      <p:pic>
        <p:nvPicPr>
          <p:cNvPr id="431" name="Google Shape;431;p36"/>
          <p:cNvPicPr preferRelativeResize="0"/>
          <p:nvPr/>
        </p:nvPicPr>
        <p:blipFill>
          <a:blip r:embed="rId4">
            <a:alphaModFix/>
          </a:blip>
          <a:stretch>
            <a:fillRect/>
          </a:stretch>
        </p:blipFill>
        <p:spPr>
          <a:xfrm>
            <a:off x="466993" y="1682300"/>
            <a:ext cx="2668488" cy="2668488"/>
          </a:xfrm>
          <a:prstGeom prst="rect">
            <a:avLst/>
          </a:prstGeom>
          <a:noFill/>
          <a:ln>
            <a:noFill/>
          </a:ln>
        </p:spPr>
      </p:pic>
      <p:pic>
        <p:nvPicPr>
          <p:cNvPr id="432" name="Google Shape;432;p36"/>
          <p:cNvPicPr preferRelativeResize="0"/>
          <p:nvPr/>
        </p:nvPicPr>
        <p:blipFill>
          <a:blip r:embed="rId5">
            <a:alphaModFix amt="20000"/>
          </a:blip>
          <a:stretch>
            <a:fillRect/>
          </a:stretch>
        </p:blipFill>
        <p:spPr>
          <a:xfrm>
            <a:off x="6761425" y="0"/>
            <a:ext cx="2382577" cy="1539251"/>
          </a:xfrm>
          <a:prstGeom prst="rect">
            <a:avLst/>
          </a:prstGeom>
          <a:noFill/>
          <a:ln>
            <a:noFill/>
          </a:ln>
        </p:spPr>
      </p:pic>
      <p:sp>
        <p:nvSpPr>
          <p:cNvPr id="10" name="Google Shape;409;p35">
            <a:extLst>
              <a:ext uri="{FF2B5EF4-FFF2-40B4-BE49-F238E27FC236}">
                <a16:creationId xmlns:a16="http://schemas.microsoft.com/office/drawing/2014/main" id="{66AF3174-9C84-464C-A147-AF8A30A06F01}"/>
              </a:ext>
            </a:extLst>
          </p:cNvPr>
          <p:cNvSpPr txBox="1"/>
          <p:nvPr/>
        </p:nvSpPr>
        <p:spPr>
          <a:xfrm>
            <a:off x="895650" y="500888"/>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1200" b="1">
                <a:solidFill>
                  <a:schemeClr val="dk1"/>
                </a:solidFill>
                <a:highlight>
                  <a:schemeClr val="lt1"/>
                </a:highlight>
                <a:latin typeface="Lexend"/>
                <a:ea typeface="Lexend"/>
                <a:cs typeface="Lexend"/>
                <a:sym typeface="Lexend"/>
              </a:rPr>
              <a:t>RÉGRESSION LOGISTIQUE</a:t>
            </a:r>
            <a:endParaRPr sz="1700" b="1">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1000"/>
                                        <p:tgtEl>
                                          <p:spTgt spid="430"/>
                                        </p:tgtEl>
                                        <p:attrNameLst>
                                          <p:attrName>ppt_w</p:attrName>
                                        </p:attrNameLst>
                                      </p:cBhvr>
                                      <p:tavLst>
                                        <p:tav tm="0">
                                          <p:val>
                                            <p:strVal val="0"/>
                                          </p:val>
                                        </p:tav>
                                        <p:tav tm="100000">
                                          <p:val>
                                            <p:strVal val="#ppt_w"/>
                                          </p:val>
                                        </p:tav>
                                      </p:tavLst>
                                    </p:anim>
                                    <p:anim calcmode="lin" valueType="num">
                                      <p:cBhvr additive="base">
                                        <p:cTn id="8" dur="1000"/>
                                        <p:tgtEl>
                                          <p:spTgt spid="4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34</a:t>
            </a:fld>
            <a:endParaRPr/>
          </a:p>
        </p:txBody>
      </p:sp>
      <p:sp>
        <p:nvSpPr>
          <p:cNvPr id="409" name="Google Shape;409;p35"/>
          <p:cNvSpPr txBox="1"/>
          <p:nvPr/>
        </p:nvSpPr>
        <p:spPr>
          <a:xfrm>
            <a:off x="895650" y="500888"/>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1200" b="1" dirty="0">
                <a:solidFill>
                  <a:schemeClr val="dk1"/>
                </a:solidFill>
                <a:highlight>
                  <a:schemeClr val="lt1"/>
                </a:highlight>
                <a:latin typeface="Lexend"/>
                <a:ea typeface="Lexend"/>
                <a:cs typeface="Lexend"/>
                <a:sym typeface="Lexend"/>
              </a:rPr>
              <a:t>K Nearest Neighbors (KNN)</a:t>
            </a:r>
            <a:endParaRPr sz="1700" b="1" dirty="0">
              <a:latin typeface="Lexend"/>
              <a:ea typeface="Lexend"/>
              <a:cs typeface="Lexend"/>
              <a:sym typeface="Lexend"/>
            </a:endParaRPr>
          </a:p>
        </p:txBody>
      </p:sp>
      <p:sp>
        <p:nvSpPr>
          <p:cNvPr id="410" name="Google Shape;410;p35"/>
          <p:cNvSpPr txBox="1"/>
          <p:nvPr/>
        </p:nvSpPr>
        <p:spPr>
          <a:xfrm>
            <a:off x="2376600" y="972348"/>
            <a:ext cx="3834900" cy="224113"/>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dirty="0">
                <a:solidFill>
                  <a:schemeClr val="dk1"/>
                </a:solidFill>
                <a:highlight>
                  <a:schemeClr val="lt1"/>
                </a:highlight>
                <a:latin typeface="Lexend"/>
                <a:ea typeface="Lexend"/>
                <a:cs typeface="Lexend"/>
                <a:sym typeface="Lexend"/>
              </a:rPr>
              <a:t>Choisir le nombre optimal de K</a:t>
            </a:r>
            <a:endParaRPr sz="1500" dirty="0">
              <a:solidFill>
                <a:schemeClr val="dk1"/>
              </a:solidFill>
              <a:latin typeface="Lexend"/>
              <a:ea typeface="Lexend"/>
              <a:cs typeface="Lexend"/>
              <a:sym typeface="Lexend"/>
            </a:endParaRPr>
          </a:p>
        </p:txBody>
      </p:sp>
      <p:pic>
        <p:nvPicPr>
          <p:cNvPr id="411" name="Google Shape;411;p35"/>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412" name="Google Shape;412;p35"/>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413" name="Google Shape;413;p35"/>
          <p:cNvSpPr txBox="1"/>
          <p:nvPr/>
        </p:nvSpPr>
        <p:spPr>
          <a:xfrm>
            <a:off x="1585050" y="1209117"/>
            <a:ext cx="6107400" cy="378535"/>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fr" sz="700" dirty="0">
                <a:solidFill>
                  <a:srgbClr val="0B5394"/>
                </a:solidFill>
                <a:highlight>
                  <a:schemeClr val="lt1"/>
                </a:highlight>
                <a:latin typeface="Lexend"/>
                <a:ea typeface="Lexend"/>
                <a:cs typeface="Lexend"/>
                <a:sym typeface="Lexend"/>
              </a:rPr>
              <a:t>C’est un algorythme qui peut servir autant pour la classsification que la regression. Il est surnommée Nearest Neighbors car le principe de ce modèle consiste à choisir les K données les plus proches du point etudié afin d’en prédire les valeurs</a:t>
            </a:r>
            <a:endParaRPr sz="700" dirty="0">
              <a:solidFill>
                <a:srgbClr val="0B5394"/>
              </a:solidFill>
              <a:highlight>
                <a:schemeClr val="lt1"/>
              </a:highlight>
              <a:latin typeface="Lexend"/>
              <a:ea typeface="Lexend"/>
              <a:cs typeface="Lexend"/>
              <a:sym typeface="Lexend"/>
            </a:endParaRPr>
          </a:p>
        </p:txBody>
      </p:sp>
      <p:pic>
        <p:nvPicPr>
          <p:cNvPr id="4" name="Image 3">
            <a:extLst>
              <a:ext uri="{FF2B5EF4-FFF2-40B4-BE49-F238E27FC236}">
                <a16:creationId xmlns:a16="http://schemas.microsoft.com/office/drawing/2014/main" id="{22FA01F2-8A12-44C9-B1A6-DD2CC78B4096}"/>
              </a:ext>
            </a:extLst>
          </p:cNvPr>
          <p:cNvPicPr>
            <a:picLocks noChangeAspect="1"/>
          </p:cNvPicPr>
          <p:nvPr/>
        </p:nvPicPr>
        <p:blipFill>
          <a:blip r:embed="rId5"/>
          <a:stretch>
            <a:fillRect/>
          </a:stretch>
        </p:blipFill>
        <p:spPr>
          <a:xfrm>
            <a:off x="379876" y="1587652"/>
            <a:ext cx="4282008" cy="3012141"/>
          </a:xfrm>
          <a:prstGeom prst="rect">
            <a:avLst/>
          </a:prstGeom>
        </p:spPr>
      </p:pic>
      <p:sp>
        <p:nvSpPr>
          <p:cNvPr id="22" name="Google Shape;421;p35">
            <a:extLst>
              <a:ext uri="{FF2B5EF4-FFF2-40B4-BE49-F238E27FC236}">
                <a16:creationId xmlns:a16="http://schemas.microsoft.com/office/drawing/2014/main" id="{46AA909E-6209-47DE-A23E-C41809BDDA13}"/>
              </a:ext>
            </a:extLst>
          </p:cNvPr>
          <p:cNvSpPr/>
          <p:nvPr/>
        </p:nvSpPr>
        <p:spPr>
          <a:xfrm>
            <a:off x="1506071" y="4176441"/>
            <a:ext cx="584948" cy="167159"/>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BE24EC63-FF04-4438-AE80-1ED45561BC53}"/>
              </a:ext>
            </a:extLst>
          </p:cNvPr>
          <p:cNvPicPr>
            <a:picLocks noChangeAspect="1"/>
          </p:cNvPicPr>
          <p:nvPr/>
        </p:nvPicPr>
        <p:blipFill>
          <a:blip r:embed="rId6"/>
          <a:stretch>
            <a:fillRect/>
          </a:stretch>
        </p:blipFill>
        <p:spPr>
          <a:xfrm>
            <a:off x="5605462" y="1595696"/>
            <a:ext cx="2505075" cy="1609725"/>
          </a:xfrm>
          <a:prstGeom prst="rect">
            <a:avLst/>
          </a:prstGeom>
        </p:spPr>
      </p:pic>
      <p:sp>
        <p:nvSpPr>
          <p:cNvPr id="25" name="Google Shape;421;p35">
            <a:extLst>
              <a:ext uri="{FF2B5EF4-FFF2-40B4-BE49-F238E27FC236}">
                <a16:creationId xmlns:a16="http://schemas.microsoft.com/office/drawing/2014/main" id="{E2C3EFA5-B86E-45C1-90DF-1A506DAB0992}"/>
              </a:ext>
            </a:extLst>
          </p:cNvPr>
          <p:cNvSpPr/>
          <p:nvPr/>
        </p:nvSpPr>
        <p:spPr>
          <a:xfrm>
            <a:off x="6565524" y="1951791"/>
            <a:ext cx="1469093" cy="428338"/>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Connecteur droit avec flèche 7">
            <a:extLst>
              <a:ext uri="{FF2B5EF4-FFF2-40B4-BE49-F238E27FC236}">
                <a16:creationId xmlns:a16="http://schemas.microsoft.com/office/drawing/2014/main" id="{F017DF0F-07D7-47AB-9A54-D4C9D2240757}"/>
              </a:ext>
            </a:extLst>
          </p:cNvPr>
          <p:cNvCxnSpPr>
            <a:stCxn id="22" idx="3"/>
          </p:cNvCxnSpPr>
          <p:nvPr/>
        </p:nvCxnSpPr>
        <p:spPr>
          <a:xfrm flipV="1">
            <a:off x="2091019" y="4255994"/>
            <a:ext cx="3906369" cy="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05100812-53EE-4660-BA05-B468330900E6}"/>
              </a:ext>
            </a:extLst>
          </p:cNvPr>
          <p:cNvCxnSpPr>
            <a:cxnSpLocks/>
            <a:endCxn id="30" idx="0"/>
          </p:cNvCxnSpPr>
          <p:nvPr/>
        </p:nvCxnSpPr>
        <p:spPr>
          <a:xfrm>
            <a:off x="7300070" y="2400558"/>
            <a:ext cx="0" cy="1710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Google Shape;364;p32">
            <a:extLst>
              <a:ext uri="{FF2B5EF4-FFF2-40B4-BE49-F238E27FC236}">
                <a16:creationId xmlns:a16="http://schemas.microsoft.com/office/drawing/2014/main" id="{AEDA40D2-AFF9-4003-8925-9EE78005D901}"/>
              </a:ext>
            </a:extLst>
          </p:cNvPr>
          <p:cNvSpPr txBox="1"/>
          <p:nvPr/>
        </p:nvSpPr>
        <p:spPr>
          <a:xfrm>
            <a:off x="6028220" y="4110768"/>
            <a:ext cx="2543700" cy="3387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000" dirty="0">
                <a:solidFill>
                  <a:schemeClr val="accent5">
                    <a:lumMod val="20000"/>
                    <a:lumOff val="80000"/>
                  </a:schemeClr>
                </a:solidFill>
                <a:latin typeface="Lexend"/>
                <a:ea typeface="Lexend"/>
                <a:cs typeface="Lexend"/>
                <a:sym typeface="Lexend"/>
              </a:rPr>
              <a:t>KNN le plus performant = 4 ou 5</a:t>
            </a:r>
            <a:endParaRPr sz="1000" dirty="0">
              <a:solidFill>
                <a:schemeClr val="accent5">
                  <a:lumMod val="20000"/>
                  <a:lumOff val="80000"/>
                </a:schemeClr>
              </a:solidFill>
              <a:latin typeface="Lexend"/>
              <a:ea typeface="Lexend"/>
              <a:cs typeface="Lexend"/>
              <a:sym typeface="Lexend"/>
            </a:endParaRPr>
          </a:p>
        </p:txBody>
      </p:sp>
    </p:spTree>
    <p:extLst>
      <p:ext uri="{BB962C8B-B14F-4D97-AF65-F5344CB8AC3E}">
        <p14:creationId xmlns:p14="http://schemas.microsoft.com/office/powerpoint/2010/main" val="4791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1000"/>
                                        <p:tgtEl>
                                          <p:spTgt spid="30"/>
                                        </p:tgtEl>
                                      </p:cBhvr>
                                    </p:animEffect>
                                    <p:anim calcmode="lin" valueType="num">
                                      <p:cBhvr>
                                        <p:cTn id="36" dur="1000" fill="hold"/>
                                        <p:tgtEl>
                                          <p:spTgt spid="30"/>
                                        </p:tgtEl>
                                        <p:attrNameLst>
                                          <p:attrName>ppt_x</p:attrName>
                                        </p:attrNameLst>
                                      </p:cBhvr>
                                      <p:tavLst>
                                        <p:tav tm="0">
                                          <p:val>
                                            <p:strVal val="#ppt_x"/>
                                          </p:val>
                                        </p:tav>
                                        <p:tav tm="100000">
                                          <p:val>
                                            <p:strVal val="#ppt_x"/>
                                          </p:val>
                                        </p:tav>
                                      </p:tavLst>
                                    </p:anim>
                                    <p:anim calcmode="lin" valueType="num">
                                      <p:cBhvr>
                                        <p:cTn id="3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35</a:t>
            </a:fld>
            <a:endParaRPr/>
          </a:p>
        </p:txBody>
      </p:sp>
      <p:sp>
        <p:nvSpPr>
          <p:cNvPr id="359" name="Google Shape;359;p32"/>
          <p:cNvSpPr txBox="1"/>
          <p:nvPr/>
        </p:nvSpPr>
        <p:spPr>
          <a:xfrm>
            <a:off x="2375050" y="914025"/>
            <a:ext cx="3834900" cy="277325"/>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000">
                <a:solidFill>
                  <a:schemeClr val="dk1"/>
                </a:solidFill>
                <a:highlight>
                  <a:schemeClr val="lt1"/>
                </a:highlight>
                <a:latin typeface="Lexend"/>
                <a:ea typeface="Lexend"/>
                <a:cs typeface="Lexend"/>
                <a:sym typeface="Lexend"/>
              </a:rPr>
              <a:t>Matrice de confusion et métriques</a:t>
            </a:r>
            <a:endParaRPr sz="1500">
              <a:solidFill>
                <a:schemeClr val="dk1"/>
              </a:solidFill>
              <a:latin typeface="Lexend"/>
              <a:ea typeface="Lexend"/>
              <a:cs typeface="Lexend"/>
              <a:sym typeface="Lexend"/>
            </a:endParaRPr>
          </a:p>
        </p:txBody>
      </p:sp>
      <p:pic>
        <p:nvPicPr>
          <p:cNvPr id="360" name="Google Shape;360;p32"/>
          <p:cNvPicPr preferRelativeResize="0"/>
          <p:nvPr/>
        </p:nvPicPr>
        <p:blipFill>
          <a:blip r:embed="rId3">
            <a:alphaModFix amt="20000"/>
          </a:blip>
          <a:stretch>
            <a:fillRect/>
          </a:stretch>
        </p:blipFill>
        <p:spPr>
          <a:xfrm>
            <a:off x="6427525" y="0"/>
            <a:ext cx="2716477" cy="1376599"/>
          </a:xfrm>
          <a:prstGeom prst="rect">
            <a:avLst/>
          </a:prstGeom>
          <a:noFill/>
          <a:ln>
            <a:noFill/>
          </a:ln>
        </p:spPr>
      </p:pic>
      <p:pic>
        <p:nvPicPr>
          <p:cNvPr id="361" name="Google Shape;361;p32"/>
          <p:cNvPicPr preferRelativeResize="0"/>
          <p:nvPr/>
        </p:nvPicPr>
        <p:blipFill>
          <a:blip r:embed="rId4">
            <a:alphaModFix/>
          </a:blip>
          <a:stretch>
            <a:fillRect/>
          </a:stretch>
        </p:blipFill>
        <p:spPr>
          <a:xfrm>
            <a:off x="3721075" y="209450"/>
            <a:ext cx="1288175" cy="221400"/>
          </a:xfrm>
          <a:prstGeom prst="rect">
            <a:avLst/>
          </a:prstGeom>
          <a:noFill/>
          <a:ln>
            <a:noFill/>
          </a:ln>
        </p:spPr>
      </p:pic>
      <p:sp>
        <p:nvSpPr>
          <p:cNvPr id="362" name="Google Shape;362;p32"/>
          <p:cNvSpPr txBox="1"/>
          <p:nvPr/>
        </p:nvSpPr>
        <p:spPr>
          <a:xfrm>
            <a:off x="1585050" y="1263225"/>
            <a:ext cx="6107400" cy="28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fr" sz="700">
                <a:solidFill>
                  <a:srgbClr val="0B5394"/>
                </a:solidFill>
                <a:highlight>
                  <a:schemeClr val="lt1"/>
                </a:highlight>
                <a:latin typeface="Lexend"/>
                <a:ea typeface="Lexend"/>
                <a:cs typeface="Lexend"/>
                <a:sym typeface="Lexend"/>
              </a:rPr>
              <a:t>La matrice de confusion est en quelque sorte un résumé des résultats de prédiction pour un problème particulier de classification</a:t>
            </a:r>
            <a:endParaRPr sz="700">
              <a:solidFill>
                <a:srgbClr val="0B5394"/>
              </a:solidFill>
              <a:highlight>
                <a:schemeClr val="lt1"/>
              </a:highlight>
              <a:latin typeface="Lexend"/>
              <a:ea typeface="Lexend"/>
              <a:cs typeface="Lexend"/>
              <a:sym typeface="Lexend"/>
            </a:endParaRPr>
          </a:p>
        </p:txBody>
      </p:sp>
      <p:sp>
        <p:nvSpPr>
          <p:cNvPr id="364" name="Google Shape;364;p32"/>
          <p:cNvSpPr txBox="1"/>
          <p:nvPr/>
        </p:nvSpPr>
        <p:spPr>
          <a:xfrm>
            <a:off x="3959877" y="2354350"/>
            <a:ext cx="2543700" cy="3387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000" dirty="0">
                <a:solidFill>
                  <a:srgbClr val="073763"/>
                </a:solidFill>
                <a:latin typeface="Lexend"/>
                <a:ea typeface="Lexend"/>
                <a:cs typeface="Lexend"/>
                <a:sym typeface="Lexend"/>
              </a:rPr>
              <a:t>1 Faux billets parmi les vrais billets</a:t>
            </a:r>
            <a:endParaRPr sz="1000" dirty="0">
              <a:solidFill>
                <a:srgbClr val="073763"/>
              </a:solidFill>
              <a:latin typeface="Lexend"/>
              <a:ea typeface="Lexend"/>
              <a:cs typeface="Lexend"/>
              <a:sym typeface="Lexend"/>
            </a:endParaRPr>
          </a:p>
        </p:txBody>
      </p:sp>
      <p:sp>
        <p:nvSpPr>
          <p:cNvPr id="365" name="Google Shape;365;p32"/>
          <p:cNvSpPr txBox="1"/>
          <p:nvPr/>
        </p:nvSpPr>
        <p:spPr>
          <a:xfrm>
            <a:off x="3956989" y="1667458"/>
            <a:ext cx="2543700" cy="3387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fr" sz="1000" dirty="0">
                <a:solidFill>
                  <a:srgbClr val="073763"/>
                </a:solidFill>
                <a:latin typeface="Lexend"/>
                <a:ea typeface="Lexend"/>
                <a:cs typeface="Lexend"/>
                <a:sym typeface="Lexend"/>
              </a:rPr>
              <a:t> 2 Vrais billets parmi les faux billets</a:t>
            </a:r>
            <a:endParaRPr sz="1000" dirty="0">
              <a:solidFill>
                <a:srgbClr val="073763"/>
              </a:solidFill>
              <a:latin typeface="Lexend"/>
              <a:ea typeface="Lexend"/>
              <a:cs typeface="Lexend"/>
              <a:sym typeface="Lexend"/>
            </a:endParaRPr>
          </a:p>
        </p:txBody>
      </p:sp>
      <p:sp>
        <p:nvSpPr>
          <p:cNvPr id="368" name="Google Shape;368;p32"/>
          <p:cNvSpPr txBox="1"/>
          <p:nvPr/>
        </p:nvSpPr>
        <p:spPr>
          <a:xfrm>
            <a:off x="6697363" y="2354350"/>
            <a:ext cx="2176800" cy="7851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dirty="0">
                <a:solidFill>
                  <a:schemeClr val="dk1"/>
                </a:solidFill>
                <a:latin typeface="Lexend"/>
                <a:ea typeface="Lexend"/>
                <a:cs typeface="Lexend"/>
                <a:sym typeface="Lexend"/>
              </a:rPr>
              <a:t>Accuracy</a:t>
            </a:r>
            <a:endParaRPr sz="1000" dirty="0">
              <a:solidFill>
                <a:schemeClr val="dk1"/>
              </a:solidFill>
              <a:latin typeface="Lexend"/>
              <a:ea typeface="Lexend"/>
              <a:cs typeface="Lexend"/>
              <a:sym typeface="Lexend"/>
            </a:endParaRPr>
          </a:p>
          <a:p>
            <a:pPr marL="0" lvl="0" indent="0" algn="ctr" rtl="0">
              <a:spcBef>
                <a:spcPts val="0"/>
              </a:spcBef>
              <a:spcAft>
                <a:spcPts val="0"/>
              </a:spcAft>
              <a:buNone/>
            </a:pPr>
            <a:endParaRPr sz="1000" dirty="0">
              <a:solidFill>
                <a:srgbClr val="0B5394"/>
              </a:solidFill>
              <a:latin typeface="Lexend"/>
              <a:ea typeface="Lexend"/>
              <a:cs typeface="Lexend"/>
              <a:sym typeface="Lexend"/>
            </a:endParaRPr>
          </a:p>
          <a:p>
            <a:pPr marL="0" lvl="0" indent="0" algn="ctr" rtl="0">
              <a:spcBef>
                <a:spcPts val="0"/>
              </a:spcBef>
              <a:spcAft>
                <a:spcPts val="0"/>
              </a:spcAft>
              <a:buNone/>
            </a:pPr>
            <a:r>
              <a:rPr lang="fr" sz="900" dirty="0">
                <a:solidFill>
                  <a:schemeClr val="accent5">
                    <a:lumMod val="20000"/>
                    <a:lumOff val="80000"/>
                  </a:schemeClr>
                </a:solidFill>
                <a:latin typeface="Lexend"/>
                <a:ea typeface="Lexend"/>
                <a:cs typeface="Lexend"/>
                <a:sym typeface="Lexend"/>
              </a:rPr>
              <a:t>Le modèle est précis à </a:t>
            </a:r>
            <a:r>
              <a:rPr lang="fr" sz="1000" dirty="0">
                <a:solidFill>
                  <a:schemeClr val="accent5">
                    <a:lumMod val="20000"/>
                    <a:lumOff val="80000"/>
                  </a:schemeClr>
                </a:solidFill>
                <a:latin typeface="Lexend"/>
                <a:ea typeface="Lexend"/>
                <a:cs typeface="Lexend"/>
                <a:sym typeface="Lexend"/>
              </a:rPr>
              <a:t>99 %</a:t>
            </a:r>
            <a:r>
              <a:rPr lang="fr" sz="900" dirty="0">
                <a:solidFill>
                  <a:schemeClr val="accent5">
                    <a:lumMod val="20000"/>
                    <a:lumOff val="80000"/>
                  </a:schemeClr>
                </a:solidFill>
                <a:latin typeface="Lexend"/>
                <a:ea typeface="Lexend"/>
                <a:cs typeface="Lexend"/>
                <a:sym typeface="Lexend"/>
              </a:rPr>
              <a:t> pour faire une bonne prédiction</a:t>
            </a:r>
            <a:endParaRPr sz="900" dirty="0">
              <a:solidFill>
                <a:schemeClr val="accent5">
                  <a:lumMod val="20000"/>
                  <a:lumOff val="80000"/>
                </a:schemeClr>
              </a:solidFill>
              <a:latin typeface="Lexend"/>
              <a:ea typeface="Lexend"/>
              <a:cs typeface="Lexend"/>
              <a:sym typeface="Lexend"/>
            </a:endParaRPr>
          </a:p>
        </p:txBody>
      </p:sp>
      <p:sp>
        <p:nvSpPr>
          <p:cNvPr id="369" name="Google Shape;369;p32"/>
          <p:cNvSpPr txBox="1"/>
          <p:nvPr/>
        </p:nvSpPr>
        <p:spPr>
          <a:xfrm>
            <a:off x="6697363" y="3191712"/>
            <a:ext cx="2176800" cy="7695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fr" sz="1000" dirty="0">
                <a:solidFill>
                  <a:schemeClr val="dk1"/>
                </a:solidFill>
                <a:latin typeface="Lexend"/>
                <a:ea typeface="Lexend"/>
                <a:cs typeface="Lexend"/>
                <a:sym typeface="Lexend"/>
              </a:rPr>
              <a:t>Precision </a:t>
            </a:r>
            <a:endParaRPr sz="1000" dirty="0">
              <a:solidFill>
                <a:schemeClr val="dk1"/>
              </a:solidFill>
              <a:latin typeface="Lexend"/>
              <a:ea typeface="Lexend"/>
              <a:cs typeface="Lexend"/>
              <a:sym typeface="Lexend"/>
            </a:endParaRPr>
          </a:p>
          <a:p>
            <a:pPr marL="0" lvl="0" indent="0" algn="ctr" rtl="0">
              <a:spcBef>
                <a:spcPts val="0"/>
              </a:spcBef>
              <a:spcAft>
                <a:spcPts val="0"/>
              </a:spcAft>
              <a:buNone/>
            </a:pPr>
            <a:endParaRPr sz="1000" dirty="0">
              <a:solidFill>
                <a:srgbClr val="0B5394"/>
              </a:solidFill>
              <a:latin typeface="Lexend"/>
              <a:ea typeface="Lexend"/>
              <a:cs typeface="Lexend"/>
              <a:sym typeface="Lexend"/>
            </a:endParaRPr>
          </a:p>
          <a:p>
            <a:pPr marL="0" lvl="0" indent="0" algn="ctr" rtl="0">
              <a:spcBef>
                <a:spcPts val="0"/>
              </a:spcBef>
              <a:spcAft>
                <a:spcPts val="0"/>
              </a:spcAft>
              <a:buNone/>
            </a:pPr>
            <a:r>
              <a:rPr lang="fr" sz="900" dirty="0">
                <a:solidFill>
                  <a:schemeClr val="accent5">
                    <a:lumMod val="20000"/>
                    <a:lumOff val="80000"/>
                  </a:schemeClr>
                </a:solidFill>
                <a:latin typeface="Lexend"/>
                <a:ea typeface="Lexend"/>
                <a:cs typeface="Lexend"/>
                <a:sym typeface="Lexend"/>
              </a:rPr>
              <a:t>Le modèle est précis à 99 % lorsqu'il indique qu'un billet est faux.</a:t>
            </a:r>
            <a:endParaRPr sz="900" dirty="0">
              <a:solidFill>
                <a:schemeClr val="accent5">
                  <a:lumMod val="20000"/>
                  <a:lumOff val="80000"/>
                </a:schemeClr>
              </a:solidFill>
              <a:latin typeface="Lexend"/>
              <a:ea typeface="Lexend"/>
              <a:cs typeface="Lexend"/>
              <a:sym typeface="Lexend"/>
            </a:endParaRPr>
          </a:p>
        </p:txBody>
      </p:sp>
      <p:sp>
        <p:nvSpPr>
          <p:cNvPr id="370" name="Google Shape;370;p32"/>
          <p:cNvSpPr txBox="1"/>
          <p:nvPr/>
        </p:nvSpPr>
        <p:spPr>
          <a:xfrm>
            <a:off x="6697363" y="4019492"/>
            <a:ext cx="2176800" cy="769500"/>
          </a:xfrm>
          <a:prstGeom prst="rect">
            <a:avLst/>
          </a:prstGeom>
          <a:noFill/>
          <a:ln w="19050"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dirty="0">
                <a:solidFill>
                  <a:schemeClr val="dk1"/>
                </a:solidFill>
                <a:latin typeface="Lexend"/>
                <a:ea typeface="Lexend"/>
                <a:cs typeface="Lexend"/>
                <a:sym typeface="Lexend"/>
              </a:rPr>
              <a:t>Recall</a:t>
            </a:r>
            <a:endParaRPr sz="1000" dirty="0">
              <a:solidFill>
                <a:schemeClr val="dk1"/>
              </a:solidFill>
              <a:latin typeface="Lexend"/>
              <a:ea typeface="Lexend"/>
              <a:cs typeface="Lexend"/>
              <a:sym typeface="Lexend"/>
            </a:endParaRPr>
          </a:p>
          <a:p>
            <a:pPr marL="0" lvl="0" indent="0" algn="ctr" rtl="0">
              <a:spcBef>
                <a:spcPts val="0"/>
              </a:spcBef>
              <a:spcAft>
                <a:spcPts val="0"/>
              </a:spcAft>
              <a:buNone/>
            </a:pPr>
            <a:endParaRPr sz="1000" dirty="0">
              <a:solidFill>
                <a:srgbClr val="0B5394"/>
              </a:solidFill>
              <a:latin typeface="Lexend"/>
              <a:ea typeface="Lexend"/>
              <a:cs typeface="Lexend"/>
              <a:sym typeface="Lexend"/>
            </a:endParaRPr>
          </a:p>
          <a:p>
            <a:pPr marL="0" lvl="0" indent="0" algn="ctr" rtl="0">
              <a:spcBef>
                <a:spcPts val="0"/>
              </a:spcBef>
              <a:spcAft>
                <a:spcPts val="0"/>
              </a:spcAft>
              <a:buNone/>
            </a:pPr>
            <a:r>
              <a:rPr lang="fr" sz="900" dirty="0">
                <a:solidFill>
                  <a:schemeClr val="accent5">
                    <a:lumMod val="20000"/>
                    <a:lumOff val="80000"/>
                  </a:schemeClr>
                </a:solidFill>
                <a:latin typeface="Lexend"/>
                <a:ea typeface="Lexend"/>
                <a:cs typeface="Lexend"/>
                <a:sym typeface="Lexend"/>
              </a:rPr>
              <a:t>Le modèle a correctement classé 99 % des échantillons positifs</a:t>
            </a:r>
            <a:endParaRPr sz="900" dirty="0">
              <a:solidFill>
                <a:schemeClr val="accent5">
                  <a:lumMod val="20000"/>
                  <a:lumOff val="80000"/>
                </a:schemeClr>
              </a:solidFill>
              <a:latin typeface="Lexend"/>
              <a:ea typeface="Lexend"/>
              <a:cs typeface="Lexend"/>
              <a:sym typeface="Lexend"/>
            </a:endParaRPr>
          </a:p>
        </p:txBody>
      </p:sp>
      <p:pic>
        <p:nvPicPr>
          <p:cNvPr id="371" name="Google Shape;371;p32"/>
          <p:cNvPicPr preferRelativeResize="0"/>
          <p:nvPr/>
        </p:nvPicPr>
        <p:blipFill>
          <a:blip r:embed="rId5">
            <a:alphaModFix/>
          </a:blip>
          <a:stretch>
            <a:fillRect/>
          </a:stretch>
        </p:blipFill>
        <p:spPr>
          <a:xfrm>
            <a:off x="7080579" y="1516988"/>
            <a:ext cx="1391879" cy="785100"/>
          </a:xfrm>
          <a:prstGeom prst="rect">
            <a:avLst/>
          </a:prstGeom>
          <a:noFill/>
          <a:ln>
            <a:noFill/>
          </a:ln>
        </p:spPr>
      </p:pic>
      <p:sp>
        <p:nvSpPr>
          <p:cNvPr id="17" name="Google Shape;284;p27">
            <a:extLst>
              <a:ext uri="{FF2B5EF4-FFF2-40B4-BE49-F238E27FC236}">
                <a16:creationId xmlns:a16="http://schemas.microsoft.com/office/drawing/2014/main" id="{0C81D8D9-6C2C-4803-AC49-1FB8F270EF5C}"/>
              </a:ext>
            </a:extLst>
          </p:cNvPr>
          <p:cNvSpPr txBox="1"/>
          <p:nvPr/>
        </p:nvSpPr>
        <p:spPr>
          <a:xfrm>
            <a:off x="894100" y="485362"/>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FR" sz="1200" b="1" dirty="0">
                <a:solidFill>
                  <a:schemeClr val="dk1"/>
                </a:solidFill>
                <a:highlight>
                  <a:schemeClr val="lt1"/>
                </a:highlight>
                <a:latin typeface="Lexend"/>
                <a:ea typeface="Lexend"/>
                <a:cs typeface="Lexend"/>
                <a:sym typeface="Lexend"/>
              </a:rPr>
              <a:t>Le KNN</a:t>
            </a:r>
            <a:endParaRPr sz="1700" b="1" dirty="0">
              <a:solidFill>
                <a:schemeClr val="dk1"/>
              </a:solidFill>
              <a:latin typeface="Lexend"/>
              <a:ea typeface="Lexend"/>
              <a:cs typeface="Lexend"/>
              <a:sym typeface="Lexend"/>
            </a:endParaRPr>
          </a:p>
          <a:p>
            <a:pPr marL="0" lvl="0" indent="0" algn="ctr" rtl="0">
              <a:lnSpc>
                <a:spcPct val="90000"/>
              </a:lnSpc>
              <a:spcBef>
                <a:spcPts val="0"/>
              </a:spcBef>
              <a:spcAft>
                <a:spcPts val="0"/>
              </a:spcAft>
              <a:buNone/>
            </a:pPr>
            <a:endParaRPr sz="1200" b="1" dirty="0">
              <a:highlight>
                <a:srgbClr val="FFFFFF"/>
              </a:highlight>
              <a:latin typeface="Lexend"/>
              <a:ea typeface="Lexend"/>
              <a:cs typeface="Lexend"/>
              <a:sym typeface="Lexend"/>
            </a:endParaRPr>
          </a:p>
        </p:txBody>
      </p:sp>
      <p:pic>
        <p:nvPicPr>
          <p:cNvPr id="3" name="Image 2">
            <a:extLst>
              <a:ext uri="{FF2B5EF4-FFF2-40B4-BE49-F238E27FC236}">
                <a16:creationId xmlns:a16="http://schemas.microsoft.com/office/drawing/2014/main" id="{AD0CC605-3C39-478A-91E8-F32189319F89}"/>
              </a:ext>
            </a:extLst>
          </p:cNvPr>
          <p:cNvPicPr>
            <a:picLocks noChangeAspect="1"/>
          </p:cNvPicPr>
          <p:nvPr/>
        </p:nvPicPr>
        <p:blipFill>
          <a:blip r:embed="rId6"/>
          <a:stretch>
            <a:fillRect/>
          </a:stretch>
        </p:blipFill>
        <p:spPr>
          <a:xfrm>
            <a:off x="133498" y="1549267"/>
            <a:ext cx="3477431" cy="2584291"/>
          </a:xfrm>
          <a:prstGeom prst="rect">
            <a:avLst/>
          </a:prstGeom>
        </p:spPr>
      </p:pic>
      <p:cxnSp>
        <p:nvCxnSpPr>
          <p:cNvPr id="19" name="Connecteur : en arc 18">
            <a:extLst>
              <a:ext uri="{FF2B5EF4-FFF2-40B4-BE49-F238E27FC236}">
                <a16:creationId xmlns:a16="http://schemas.microsoft.com/office/drawing/2014/main" id="{94E4123B-7723-468A-BEDA-EEBE4155B20C}"/>
              </a:ext>
            </a:extLst>
          </p:cNvPr>
          <p:cNvCxnSpPr>
            <a:cxnSpLocks/>
          </p:cNvCxnSpPr>
          <p:nvPr/>
        </p:nvCxnSpPr>
        <p:spPr>
          <a:xfrm flipV="1">
            <a:off x="2552872" y="1790253"/>
            <a:ext cx="1404117" cy="4444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 en arc 19">
            <a:extLst>
              <a:ext uri="{FF2B5EF4-FFF2-40B4-BE49-F238E27FC236}">
                <a16:creationId xmlns:a16="http://schemas.microsoft.com/office/drawing/2014/main" id="{E8395684-BB1C-4BDA-A1A7-208F5E280A6D}"/>
              </a:ext>
            </a:extLst>
          </p:cNvPr>
          <p:cNvCxnSpPr>
            <a:cxnSpLocks/>
            <a:endCxn id="364" idx="1"/>
          </p:cNvCxnSpPr>
          <p:nvPr/>
        </p:nvCxnSpPr>
        <p:spPr>
          <a:xfrm flipV="1">
            <a:off x="1216959" y="2523700"/>
            <a:ext cx="2742918" cy="75738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0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5"/>
                                        </p:tgtEl>
                                        <p:attrNameLst>
                                          <p:attrName>style.visibility</p:attrName>
                                        </p:attrNameLst>
                                      </p:cBhvr>
                                      <p:to>
                                        <p:strVal val="visible"/>
                                      </p:to>
                                    </p:set>
                                  </p:childTnLst>
                                </p:cTn>
                              </p:par>
                              <p:par>
                                <p:cTn id="9" presetID="23" presetClass="entr" presetSubtype="16" fill="hold" nodeType="withEffect">
                                  <p:stCondLst>
                                    <p:cond delay="0"/>
                                  </p:stCondLst>
                                  <p:childTnLst>
                                    <p:set>
                                      <p:cBhvr>
                                        <p:cTn id="10" dur="1" fill="hold">
                                          <p:stCondLst>
                                            <p:cond delay="0"/>
                                          </p:stCondLst>
                                        </p:cTn>
                                        <p:tgtEl>
                                          <p:spTgt spid="364"/>
                                        </p:tgtEl>
                                        <p:attrNameLst>
                                          <p:attrName>style.visibility</p:attrName>
                                        </p:attrNameLst>
                                      </p:cBhvr>
                                      <p:to>
                                        <p:strVal val="visible"/>
                                      </p:to>
                                    </p:set>
                                    <p:anim calcmode="lin" valueType="num">
                                      <p:cBhvr additive="base">
                                        <p:cTn id="11" dur="1000"/>
                                        <p:tgtEl>
                                          <p:spTgt spid="364"/>
                                        </p:tgtEl>
                                        <p:attrNameLst>
                                          <p:attrName>ppt_w</p:attrName>
                                        </p:attrNameLst>
                                      </p:cBhvr>
                                      <p:tavLst>
                                        <p:tav tm="0">
                                          <p:val>
                                            <p:strVal val="0"/>
                                          </p:val>
                                        </p:tav>
                                        <p:tav tm="100000">
                                          <p:val>
                                            <p:strVal val="#ppt_w"/>
                                          </p:val>
                                        </p:tav>
                                      </p:tavLst>
                                    </p:anim>
                                    <p:anim calcmode="lin" valueType="num">
                                      <p:cBhvr additive="base">
                                        <p:cTn id="12" dur="1000"/>
                                        <p:tgtEl>
                                          <p:spTgt spid="364"/>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36</a:t>
            </a:fld>
            <a:endParaRPr/>
          </a:p>
        </p:txBody>
      </p:sp>
      <p:sp>
        <p:nvSpPr>
          <p:cNvPr id="428" name="Google Shape;428;p36"/>
          <p:cNvSpPr txBox="1"/>
          <p:nvPr/>
        </p:nvSpPr>
        <p:spPr>
          <a:xfrm>
            <a:off x="2376600" y="1001776"/>
            <a:ext cx="3834900" cy="329483"/>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100" dirty="0">
                <a:solidFill>
                  <a:schemeClr val="dk1"/>
                </a:solidFill>
                <a:highlight>
                  <a:schemeClr val="lt1"/>
                </a:highlight>
                <a:latin typeface="Lexend"/>
                <a:ea typeface="Lexend"/>
                <a:cs typeface="Lexend"/>
                <a:sym typeface="Lexend"/>
              </a:rPr>
              <a:t>La précisison des modèles</a:t>
            </a:r>
            <a:endParaRPr sz="1600" dirty="0">
              <a:solidFill>
                <a:schemeClr val="dk1"/>
              </a:solidFill>
              <a:latin typeface="Lexend"/>
              <a:ea typeface="Lexend"/>
              <a:cs typeface="Lexend"/>
              <a:sym typeface="Lexend"/>
            </a:endParaRPr>
          </a:p>
        </p:txBody>
      </p:sp>
      <p:pic>
        <p:nvPicPr>
          <p:cNvPr id="429" name="Google Shape;429;p36"/>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430" name="Google Shape;430;p36"/>
          <p:cNvSpPr txBox="1"/>
          <p:nvPr/>
        </p:nvSpPr>
        <p:spPr>
          <a:xfrm>
            <a:off x="4294050" y="2287742"/>
            <a:ext cx="451662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600" dirty="0">
                <a:solidFill>
                  <a:srgbClr val="073763"/>
                </a:solidFill>
                <a:latin typeface="Lexend"/>
                <a:ea typeface="Lexend"/>
                <a:cs typeface="Lexend"/>
                <a:sym typeface="Lexend"/>
              </a:rPr>
              <a:t>Le KNN et la Régression Logistique sont les modèles les plus performants (99%)</a:t>
            </a:r>
            <a:endParaRPr sz="1600" dirty="0">
              <a:solidFill>
                <a:srgbClr val="073763"/>
              </a:solidFill>
              <a:latin typeface="Lexend"/>
              <a:ea typeface="Lexend"/>
              <a:cs typeface="Lexend"/>
              <a:sym typeface="Lexend"/>
            </a:endParaRPr>
          </a:p>
          <a:p>
            <a:pPr marL="0" lvl="0" indent="0" algn="l" rtl="0">
              <a:spcBef>
                <a:spcPts val="0"/>
              </a:spcBef>
              <a:spcAft>
                <a:spcPts val="0"/>
              </a:spcAft>
              <a:buNone/>
            </a:pPr>
            <a:endParaRPr sz="1600" dirty="0">
              <a:solidFill>
                <a:srgbClr val="073763"/>
              </a:solidFill>
              <a:latin typeface="Lexend"/>
              <a:ea typeface="Lexend"/>
              <a:cs typeface="Lexend"/>
              <a:sym typeface="Lexend"/>
            </a:endParaRPr>
          </a:p>
          <a:p>
            <a:pPr marL="0" lvl="0" indent="0" algn="l" rtl="0">
              <a:spcBef>
                <a:spcPts val="0"/>
              </a:spcBef>
              <a:spcAft>
                <a:spcPts val="0"/>
              </a:spcAft>
              <a:buNone/>
            </a:pPr>
            <a:r>
              <a:rPr lang="fr" sz="1600" dirty="0">
                <a:solidFill>
                  <a:srgbClr val="073763"/>
                </a:solidFill>
                <a:latin typeface="Lexend"/>
                <a:ea typeface="Lexend"/>
                <a:cs typeface="Lexend"/>
                <a:sym typeface="Lexend"/>
              </a:rPr>
              <a:t>Le K-Means obtient un resultat satisfaisant malgré tout (97,5%)</a:t>
            </a:r>
            <a:endParaRPr sz="1600" dirty="0">
              <a:solidFill>
                <a:srgbClr val="073763"/>
              </a:solidFill>
              <a:latin typeface="Lexend"/>
              <a:ea typeface="Lexend"/>
              <a:cs typeface="Lexend"/>
              <a:sym typeface="Lexend"/>
            </a:endParaRPr>
          </a:p>
        </p:txBody>
      </p:sp>
      <p:pic>
        <p:nvPicPr>
          <p:cNvPr id="432" name="Google Shape;432;p36"/>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10" name="Google Shape;409;p35">
            <a:extLst>
              <a:ext uri="{FF2B5EF4-FFF2-40B4-BE49-F238E27FC236}">
                <a16:creationId xmlns:a16="http://schemas.microsoft.com/office/drawing/2014/main" id="{66AF3174-9C84-464C-A147-AF8A30A06F01}"/>
              </a:ext>
            </a:extLst>
          </p:cNvPr>
          <p:cNvSpPr txBox="1"/>
          <p:nvPr/>
        </p:nvSpPr>
        <p:spPr>
          <a:xfrm>
            <a:off x="895650" y="500888"/>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1200" b="1" dirty="0">
                <a:solidFill>
                  <a:schemeClr val="dk1"/>
                </a:solidFill>
                <a:highlight>
                  <a:schemeClr val="lt1"/>
                </a:highlight>
                <a:latin typeface="Lexend"/>
                <a:ea typeface="Lexend"/>
                <a:cs typeface="Lexend"/>
                <a:sym typeface="Lexend"/>
              </a:rPr>
              <a:t>CONCLUSION SUR LES 3 MODELES</a:t>
            </a:r>
            <a:endParaRPr sz="1700" b="1" dirty="0">
              <a:latin typeface="Lexend"/>
              <a:ea typeface="Lexend"/>
              <a:cs typeface="Lexend"/>
              <a:sym typeface="Lexend"/>
            </a:endParaRPr>
          </a:p>
        </p:txBody>
      </p:sp>
      <p:pic>
        <p:nvPicPr>
          <p:cNvPr id="3" name="Image 2">
            <a:extLst>
              <a:ext uri="{FF2B5EF4-FFF2-40B4-BE49-F238E27FC236}">
                <a16:creationId xmlns:a16="http://schemas.microsoft.com/office/drawing/2014/main" id="{4D58D3EA-803A-4D60-B13E-A0B3657BB4D6}"/>
              </a:ext>
            </a:extLst>
          </p:cNvPr>
          <p:cNvPicPr>
            <a:picLocks noChangeAspect="1"/>
          </p:cNvPicPr>
          <p:nvPr/>
        </p:nvPicPr>
        <p:blipFill>
          <a:blip r:embed="rId5"/>
          <a:stretch>
            <a:fillRect/>
          </a:stretch>
        </p:blipFill>
        <p:spPr>
          <a:xfrm>
            <a:off x="211040" y="2078131"/>
            <a:ext cx="3805294" cy="1834964"/>
          </a:xfrm>
          <a:prstGeom prst="rect">
            <a:avLst/>
          </a:prstGeom>
        </p:spPr>
      </p:pic>
      <p:sp>
        <p:nvSpPr>
          <p:cNvPr id="11" name="Google Shape;421;p35">
            <a:extLst>
              <a:ext uri="{FF2B5EF4-FFF2-40B4-BE49-F238E27FC236}">
                <a16:creationId xmlns:a16="http://schemas.microsoft.com/office/drawing/2014/main" id="{CE5FE642-E90D-4696-B295-38443430A5FD}"/>
              </a:ext>
            </a:extLst>
          </p:cNvPr>
          <p:cNvSpPr/>
          <p:nvPr/>
        </p:nvSpPr>
        <p:spPr>
          <a:xfrm>
            <a:off x="2857499" y="2634243"/>
            <a:ext cx="988360" cy="1130933"/>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97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430"/>
                                        </p:tgtEl>
                                        <p:attrNameLst>
                                          <p:attrName>style.visibility</p:attrName>
                                        </p:attrNameLst>
                                      </p:cBhvr>
                                      <p:to>
                                        <p:strVal val="visible"/>
                                      </p:to>
                                    </p:set>
                                    <p:anim calcmode="lin" valueType="num">
                                      <p:cBhvr additive="base">
                                        <p:cTn id="21" dur="1000"/>
                                        <p:tgtEl>
                                          <p:spTgt spid="430"/>
                                        </p:tgtEl>
                                        <p:attrNameLst>
                                          <p:attrName>ppt_w</p:attrName>
                                        </p:attrNameLst>
                                      </p:cBhvr>
                                      <p:tavLst>
                                        <p:tav tm="0">
                                          <p:val>
                                            <p:strVal val="0"/>
                                          </p:val>
                                        </p:tav>
                                        <p:tav tm="100000">
                                          <p:val>
                                            <p:strVal val="#ppt_w"/>
                                          </p:val>
                                        </p:tav>
                                      </p:tavLst>
                                    </p:anim>
                                    <p:anim calcmode="lin" valueType="num">
                                      <p:cBhvr additive="base">
                                        <p:cTn id="22" dur="1000"/>
                                        <p:tgtEl>
                                          <p:spTgt spid="4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37</a:t>
            </a:fld>
            <a:endParaRPr/>
          </a:p>
        </p:txBody>
      </p:sp>
      <p:sp>
        <p:nvSpPr>
          <p:cNvPr id="428" name="Google Shape;428;p36"/>
          <p:cNvSpPr txBox="1"/>
          <p:nvPr/>
        </p:nvSpPr>
        <p:spPr>
          <a:xfrm>
            <a:off x="1943651" y="1028295"/>
            <a:ext cx="4516620" cy="329483"/>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1100" dirty="0">
                <a:solidFill>
                  <a:schemeClr val="dk1"/>
                </a:solidFill>
                <a:highlight>
                  <a:schemeClr val="lt1"/>
                </a:highlight>
                <a:latin typeface="Lexend"/>
                <a:ea typeface="Lexend"/>
                <a:cs typeface="Lexend"/>
                <a:sym typeface="Lexend"/>
              </a:rPr>
              <a:t>Test des 3 modèles sur le jeu de données « billets production »</a:t>
            </a:r>
            <a:endParaRPr sz="1600" dirty="0">
              <a:solidFill>
                <a:schemeClr val="dk1"/>
              </a:solidFill>
              <a:latin typeface="Lexend"/>
              <a:ea typeface="Lexend"/>
              <a:cs typeface="Lexend"/>
              <a:sym typeface="Lexend"/>
            </a:endParaRPr>
          </a:p>
        </p:txBody>
      </p:sp>
      <p:pic>
        <p:nvPicPr>
          <p:cNvPr id="429" name="Google Shape;429;p36"/>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432" name="Google Shape;432;p36"/>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10" name="Google Shape;409;p35">
            <a:extLst>
              <a:ext uri="{FF2B5EF4-FFF2-40B4-BE49-F238E27FC236}">
                <a16:creationId xmlns:a16="http://schemas.microsoft.com/office/drawing/2014/main" id="{66AF3174-9C84-464C-A147-AF8A30A06F01}"/>
              </a:ext>
            </a:extLst>
          </p:cNvPr>
          <p:cNvSpPr txBox="1"/>
          <p:nvPr/>
        </p:nvSpPr>
        <p:spPr>
          <a:xfrm>
            <a:off x="895650" y="500888"/>
            <a:ext cx="6796800" cy="3936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1200" b="1" dirty="0">
                <a:solidFill>
                  <a:schemeClr val="dk1"/>
                </a:solidFill>
                <a:highlight>
                  <a:schemeClr val="lt1"/>
                </a:highlight>
                <a:latin typeface="Lexend"/>
                <a:ea typeface="Lexend"/>
                <a:cs typeface="Lexend"/>
                <a:sym typeface="Lexend"/>
              </a:rPr>
              <a:t>TEST DE L’ALGORYTHME</a:t>
            </a:r>
            <a:endParaRPr sz="1700" b="1" dirty="0">
              <a:latin typeface="Lexend"/>
              <a:ea typeface="Lexend"/>
              <a:cs typeface="Lexend"/>
              <a:sym typeface="Lexend"/>
            </a:endParaRPr>
          </a:p>
        </p:txBody>
      </p:sp>
      <p:pic>
        <p:nvPicPr>
          <p:cNvPr id="6" name="Image 5">
            <a:extLst>
              <a:ext uri="{FF2B5EF4-FFF2-40B4-BE49-F238E27FC236}">
                <a16:creationId xmlns:a16="http://schemas.microsoft.com/office/drawing/2014/main" id="{2E217DF7-DC14-4698-8BD0-95289F0BC24A}"/>
              </a:ext>
            </a:extLst>
          </p:cNvPr>
          <p:cNvPicPr>
            <a:picLocks noChangeAspect="1"/>
          </p:cNvPicPr>
          <p:nvPr/>
        </p:nvPicPr>
        <p:blipFill>
          <a:blip r:embed="rId5"/>
          <a:stretch>
            <a:fillRect/>
          </a:stretch>
        </p:blipFill>
        <p:spPr>
          <a:xfrm>
            <a:off x="864947" y="1539251"/>
            <a:ext cx="6674028" cy="3449127"/>
          </a:xfrm>
          <a:prstGeom prst="rect">
            <a:avLst/>
          </a:prstGeom>
        </p:spPr>
      </p:pic>
    </p:spTree>
    <p:extLst>
      <p:ext uri="{BB962C8B-B14F-4D97-AF65-F5344CB8AC3E}">
        <p14:creationId xmlns:p14="http://schemas.microsoft.com/office/powerpoint/2010/main" val="181304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fr"/>
              <a:t>38</a:t>
            </a:fld>
            <a:endParaRPr/>
          </a:p>
        </p:txBody>
      </p:sp>
      <p:pic>
        <p:nvPicPr>
          <p:cNvPr id="429" name="Google Shape;429;p36"/>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432" name="Google Shape;432;p36"/>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10" name="Google Shape;409;p35">
            <a:extLst>
              <a:ext uri="{FF2B5EF4-FFF2-40B4-BE49-F238E27FC236}">
                <a16:creationId xmlns:a16="http://schemas.microsoft.com/office/drawing/2014/main" id="{66AF3174-9C84-464C-A147-AF8A30A06F01}"/>
              </a:ext>
            </a:extLst>
          </p:cNvPr>
          <p:cNvSpPr txBox="1"/>
          <p:nvPr/>
        </p:nvSpPr>
        <p:spPr>
          <a:xfrm>
            <a:off x="779875" y="1720785"/>
            <a:ext cx="6796800" cy="156702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fr" sz="4400" b="1" dirty="0">
                <a:solidFill>
                  <a:schemeClr val="dk1"/>
                </a:solidFill>
                <a:highlight>
                  <a:schemeClr val="lt1"/>
                </a:highlight>
                <a:latin typeface="Lexend"/>
                <a:ea typeface="Lexend"/>
                <a:cs typeface="Lexend"/>
                <a:sym typeface="Lexend"/>
              </a:rPr>
              <a:t>Merci pour votre attention </a:t>
            </a:r>
            <a:endParaRPr sz="4400" b="1" dirty="0">
              <a:latin typeface="Lexend"/>
              <a:ea typeface="Lexend"/>
              <a:cs typeface="Lexend"/>
              <a:sym typeface="Lexend"/>
            </a:endParaRPr>
          </a:p>
        </p:txBody>
      </p:sp>
      <p:pic>
        <p:nvPicPr>
          <p:cNvPr id="4" name="Graphique 3" descr="Contour de visage avec grimace avec un remplissage uni">
            <a:extLst>
              <a:ext uri="{FF2B5EF4-FFF2-40B4-BE49-F238E27FC236}">
                <a16:creationId xmlns:a16="http://schemas.microsoft.com/office/drawing/2014/main" id="{D848B9CE-7158-460A-BBC2-02AA93006D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1075" y="3469339"/>
            <a:ext cx="914400" cy="914400"/>
          </a:xfrm>
          <a:prstGeom prst="rect">
            <a:avLst/>
          </a:prstGeom>
        </p:spPr>
      </p:pic>
    </p:spTree>
    <p:extLst>
      <p:ext uri="{BB962C8B-B14F-4D97-AF65-F5344CB8AC3E}">
        <p14:creationId xmlns:p14="http://schemas.microsoft.com/office/powerpoint/2010/main" val="409690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3" name="Google Shape;103;p16"/>
          <p:cNvPicPr preferRelativeResize="0"/>
          <p:nvPr/>
        </p:nvPicPr>
        <p:blipFill>
          <a:blip r:embed="rId3">
            <a:alphaModFix/>
          </a:blip>
          <a:stretch>
            <a:fillRect/>
          </a:stretch>
        </p:blipFill>
        <p:spPr>
          <a:xfrm>
            <a:off x="3721075" y="209450"/>
            <a:ext cx="1288175" cy="221400"/>
          </a:xfrm>
          <a:prstGeom prst="rect">
            <a:avLst/>
          </a:prstGeom>
          <a:noFill/>
          <a:ln>
            <a:noFill/>
          </a:ln>
        </p:spPr>
      </p:pic>
      <p:sp>
        <p:nvSpPr>
          <p:cNvPr id="105" name="Google Shape;105;p16"/>
          <p:cNvSpPr txBox="1"/>
          <p:nvPr/>
        </p:nvSpPr>
        <p:spPr>
          <a:xfrm>
            <a:off x="4747032" y="2286675"/>
            <a:ext cx="3834900" cy="2469877"/>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fr" sz="900" dirty="0">
                <a:latin typeface="Lexend"/>
                <a:ea typeface="Lexend"/>
                <a:cs typeface="Lexend"/>
                <a:sym typeface="Lexend"/>
              </a:rPr>
              <a:t>● Length : la longueur du billet (en mm) </a:t>
            </a:r>
            <a:endParaRPr sz="900" dirty="0">
              <a:latin typeface="Lexend"/>
              <a:ea typeface="Lexend"/>
              <a:cs typeface="Lexend"/>
              <a:sym typeface="Lexend"/>
            </a:endParaRPr>
          </a:p>
          <a:p>
            <a:pPr marL="0" lvl="0" indent="0" algn="just" rtl="0">
              <a:lnSpc>
                <a:spcPct val="150000"/>
              </a:lnSpc>
              <a:spcBef>
                <a:spcPts val="0"/>
              </a:spcBef>
              <a:spcAft>
                <a:spcPts val="0"/>
              </a:spcAft>
              <a:buNone/>
            </a:pPr>
            <a:r>
              <a:rPr lang="fr" sz="900" dirty="0">
                <a:latin typeface="Lexend"/>
                <a:ea typeface="Lexend"/>
                <a:cs typeface="Lexend"/>
                <a:sym typeface="Lexend"/>
              </a:rPr>
              <a:t>● Height_left : la hauteur du billet (mesurée sur le côté gauche, en mm) ; </a:t>
            </a:r>
            <a:endParaRPr sz="900" dirty="0">
              <a:latin typeface="Lexend"/>
              <a:ea typeface="Lexend"/>
              <a:cs typeface="Lexend"/>
              <a:sym typeface="Lexend"/>
            </a:endParaRPr>
          </a:p>
          <a:p>
            <a:pPr marL="0" lvl="0" indent="0" algn="just" rtl="0">
              <a:lnSpc>
                <a:spcPct val="150000"/>
              </a:lnSpc>
              <a:spcBef>
                <a:spcPts val="0"/>
              </a:spcBef>
              <a:spcAft>
                <a:spcPts val="0"/>
              </a:spcAft>
              <a:buNone/>
            </a:pPr>
            <a:r>
              <a:rPr lang="fr" sz="900" dirty="0">
                <a:latin typeface="Lexend"/>
                <a:ea typeface="Lexend"/>
                <a:cs typeface="Lexend"/>
                <a:sym typeface="Lexend"/>
              </a:rPr>
              <a:t>● Height_right : la hauteur du billet (mesurée sur le côté droit, en mm) </a:t>
            </a:r>
            <a:endParaRPr sz="900" dirty="0">
              <a:latin typeface="Lexend"/>
              <a:ea typeface="Lexend"/>
              <a:cs typeface="Lexend"/>
              <a:sym typeface="Lexend"/>
            </a:endParaRPr>
          </a:p>
          <a:p>
            <a:pPr marL="0" lvl="0" indent="0" algn="just" rtl="0">
              <a:lnSpc>
                <a:spcPct val="150000"/>
              </a:lnSpc>
              <a:spcBef>
                <a:spcPts val="0"/>
              </a:spcBef>
              <a:spcAft>
                <a:spcPts val="0"/>
              </a:spcAft>
              <a:buNone/>
            </a:pPr>
            <a:r>
              <a:rPr lang="fr" sz="900" dirty="0">
                <a:latin typeface="Lexend"/>
                <a:ea typeface="Lexend"/>
                <a:cs typeface="Lexend"/>
                <a:sym typeface="Lexend"/>
              </a:rPr>
              <a:t>● Margin_up : la marge entre le bord supérieur du billet et l'image de celui-ci (en mm) </a:t>
            </a:r>
            <a:endParaRPr sz="900" dirty="0">
              <a:latin typeface="Lexend"/>
              <a:ea typeface="Lexend"/>
              <a:cs typeface="Lexend"/>
              <a:sym typeface="Lexend"/>
            </a:endParaRPr>
          </a:p>
          <a:p>
            <a:pPr marL="0" lvl="0" indent="0" algn="just" rtl="0">
              <a:lnSpc>
                <a:spcPct val="150000"/>
              </a:lnSpc>
              <a:spcBef>
                <a:spcPts val="0"/>
              </a:spcBef>
              <a:spcAft>
                <a:spcPts val="0"/>
              </a:spcAft>
              <a:buNone/>
            </a:pPr>
            <a:r>
              <a:rPr lang="fr" sz="900" dirty="0">
                <a:latin typeface="Lexend"/>
                <a:ea typeface="Lexend"/>
                <a:cs typeface="Lexend"/>
                <a:sym typeface="Lexend"/>
              </a:rPr>
              <a:t>● Margin_low : la marge entre le bord inférieur du billet et l'image de celui-ci (en mm) </a:t>
            </a:r>
            <a:endParaRPr sz="900" dirty="0">
              <a:latin typeface="Lexend"/>
              <a:ea typeface="Lexend"/>
              <a:cs typeface="Lexend"/>
              <a:sym typeface="Lexend"/>
            </a:endParaRPr>
          </a:p>
          <a:p>
            <a:pPr marL="0" lvl="0" indent="0" algn="just" rtl="0">
              <a:lnSpc>
                <a:spcPct val="150000"/>
              </a:lnSpc>
              <a:spcBef>
                <a:spcPts val="0"/>
              </a:spcBef>
              <a:spcAft>
                <a:spcPts val="0"/>
              </a:spcAft>
              <a:buNone/>
            </a:pPr>
            <a:r>
              <a:rPr lang="fr" sz="900" dirty="0">
                <a:latin typeface="Lexend"/>
                <a:ea typeface="Lexend"/>
                <a:cs typeface="Lexend"/>
                <a:sym typeface="Lexend"/>
              </a:rPr>
              <a:t>● Diagonal : la diagonale du billet (en mm).</a:t>
            </a:r>
          </a:p>
          <a:p>
            <a:pPr algn="just">
              <a:lnSpc>
                <a:spcPct val="150000"/>
              </a:lnSpc>
            </a:pPr>
            <a:r>
              <a:rPr lang="fr" sz="900" dirty="0">
                <a:latin typeface="Lexend"/>
                <a:ea typeface="Lexend"/>
                <a:cs typeface="Lexend"/>
                <a:sym typeface="Lexend"/>
              </a:rPr>
              <a:t>● Is_genuine : True ou False</a:t>
            </a:r>
          </a:p>
        </p:txBody>
      </p:sp>
      <p:pic>
        <p:nvPicPr>
          <p:cNvPr id="107" name="Google Shape;107;p16"/>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108" name="Google Shape;108;p16"/>
          <p:cNvSpPr txBox="1"/>
          <p:nvPr/>
        </p:nvSpPr>
        <p:spPr>
          <a:xfrm>
            <a:off x="840737" y="1576835"/>
            <a:ext cx="65913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solidFill>
                  <a:schemeClr val="dk1"/>
                </a:solidFill>
                <a:highlight>
                  <a:schemeClr val="lt1"/>
                </a:highlight>
                <a:latin typeface="Lexend"/>
                <a:ea typeface="Lexend"/>
                <a:cs typeface="Lexend"/>
                <a:sym typeface="Lexend"/>
              </a:rPr>
              <a:t>Le dataframe  regroupe des données </a:t>
            </a:r>
            <a:r>
              <a:rPr lang="fr" sz="2000" dirty="0">
                <a:solidFill>
                  <a:schemeClr val="dk1"/>
                </a:solidFill>
                <a:highlight>
                  <a:schemeClr val="lt1"/>
                </a:highlight>
                <a:latin typeface="Lexend"/>
                <a:ea typeface="Lexend"/>
                <a:cs typeface="Lexend"/>
                <a:sym typeface="Lexend"/>
              </a:rPr>
              <a:t>géométriques</a:t>
            </a:r>
            <a:r>
              <a:rPr lang="fr" sz="900" dirty="0">
                <a:solidFill>
                  <a:schemeClr val="dk1"/>
                </a:solidFill>
                <a:highlight>
                  <a:schemeClr val="lt1"/>
                </a:highlight>
                <a:latin typeface="Lexend"/>
                <a:ea typeface="Lexend"/>
                <a:cs typeface="Lexend"/>
                <a:sym typeface="Lexend"/>
              </a:rPr>
              <a:t> de plusieurs billets (Des vrais et des faux).</a:t>
            </a:r>
            <a:endParaRPr sz="1000" dirty="0">
              <a:solidFill>
                <a:schemeClr val="dk1"/>
              </a:solidFill>
              <a:latin typeface="Lexend"/>
              <a:ea typeface="Lexend"/>
              <a:cs typeface="Lexend"/>
              <a:sym typeface="Lexend"/>
            </a:endParaRPr>
          </a:p>
        </p:txBody>
      </p:sp>
      <p:sp>
        <p:nvSpPr>
          <p:cNvPr id="15" name="Google Shape;57;p13">
            <a:extLst>
              <a:ext uri="{FF2B5EF4-FFF2-40B4-BE49-F238E27FC236}">
                <a16:creationId xmlns:a16="http://schemas.microsoft.com/office/drawing/2014/main" id="{01B0838E-8F79-476C-8121-057C061A801F}"/>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4</a:t>
            </a:fld>
            <a:endParaRPr lang="fr" dirty="0">
              <a:solidFill>
                <a:schemeClr val="dk2"/>
              </a:solidFill>
              <a:latin typeface="Arial"/>
              <a:ea typeface="Arial"/>
              <a:cs typeface="Arial"/>
              <a:sym typeface="Arial"/>
            </a:endParaRPr>
          </a:p>
        </p:txBody>
      </p:sp>
      <p:pic>
        <p:nvPicPr>
          <p:cNvPr id="3" name="Image 2">
            <a:extLst>
              <a:ext uri="{FF2B5EF4-FFF2-40B4-BE49-F238E27FC236}">
                <a16:creationId xmlns:a16="http://schemas.microsoft.com/office/drawing/2014/main" id="{00DAE68F-692F-4E48-AE86-B1096185A112}"/>
              </a:ext>
            </a:extLst>
          </p:cNvPr>
          <p:cNvPicPr>
            <a:picLocks noChangeAspect="1"/>
          </p:cNvPicPr>
          <p:nvPr/>
        </p:nvPicPr>
        <p:blipFill>
          <a:blip r:embed="rId5"/>
          <a:stretch>
            <a:fillRect/>
          </a:stretch>
        </p:blipFill>
        <p:spPr>
          <a:xfrm>
            <a:off x="360392" y="2571750"/>
            <a:ext cx="3803042" cy="1839475"/>
          </a:xfrm>
          <a:prstGeom prst="rect">
            <a:avLst/>
          </a:prstGeom>
        </p:spPr>
      </p:pic>
      <p:sp>
        <p:nvSpPr>
          <p:cNvPr id="19" name="Google Shape;199;p22">
            <a:extLst>
              <a:ext uri="{FF2B5EF4-FFF2-40B4-BE49-F238E27FC236}">
                <a16:creationId xmlns:a16="http://schemas.microsoft.com/office/drawing/2014/main" id="{DFD80C67-E184-46D9-980F-E2D7564F7CCA}"/>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Descriptive</a:t>
            </a:r>
            <a:endParaRPr sz="2800" dirty="0">
              <a:solidFill>
                <a:schemeClr val="dk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1000"/>
                                        <p:tgtEl>
                                          <p:spTgt spid="105"/>
                                        </p:tgtEl>
                                        <p:attrNameLst>
                                          <p:attrName>ppt_w</p:attrName>
                                        </p:attrNameLst>
                                      </p:cBhvr>
                                      <p:tavLst>
                                        <p:tav tm="0">
                                          <p:val>
                                            <p:strVal val="0"/>
                                          </p:val>
                                        </p:tav>
                                        <p:tav tm="100000">
                                          <p:val>
                                            <p:strVal val="#ppt_w"/>
                                          </p:val>
                                        </p:tav>
                                      </p:tavLst>
                                    </p:anim>
                                    <p:anim calcmode="lin" valueType="num">
                                      <p:cBhvr additive="base">
                                        <p:cTn id="12" dur="1000"/>
                                        <p:tgtEl>
                                          <p:spTgt spid="10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20" name="Google Shape;120;p17"/>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21" name="Google Shape;121;p17"/>
          <p:cNvPicPr preferRelativeResize="0"/>
          <p:nvPr/>
        </p:nvPicPr>
        <p:blipFill>
          <a:blip r:embed="rId4">
            <a:alphaModFix/>
          </a:blip>
          <a:stretch>
            <a:fillRect/>
          </a:stretch>
        </p:blipFill>
        <p:spPr>
          <a:xfrm>
            <a:off x="247550" y="2442900"/>
            <a:ext cx="3473525" cy="2418550"/>
          </a:xfrm>
          <a:prstGeom prst="rect">
            <a:avLst/>
          </a:prstGeom>
          <a:noFill/>
          <a:ln>
            <a:noFill/>
          </a:ln>
        </p:spPr>
      </p:pic>
      <p:pic>
        <p:nvPicPr>
          <p:cNvPr id="122" name="Google Shape;122;p17"/>
          <p:cNvPicPr preferRelativeResize="0"/>
          <p:nvPr/>
        </p:nvPicPr>
        <p:blipFill>
          <a:blip r:embed="rId5">
            <a:alphaModFix/>
          </a:blip>
          <a:stretch>
            <a:fillRect/>
          </a:stretch>
        </p:blipFill>
        <p:spPr>
          <a:xfrm>
            <a:off x="6120175" y="2486076"/>
            <a:ext cx="2760100" cy="1966398"/>
          </a:xfrm>
          <a:prstGeom prst="rect">
            <a:avLst/>
          </a:prstGeom>
          <a:noFill/>
          <a:ln>
            <a:noFill/>
          </a:ln>
        </p:spPr>
      </p:pic>
      <p:pic>
        <p:nvPicPr>
          <p:cNvPr id="123" name="Google Shape;123;p17"/>
          <p:cNvPicPr preferRelativeResize="0"/>
          <p:nvPr/>
        </p:nvPicPr>
        <p:blipFill>
          <a:blip r:embed="rId6">
            <a:alphaModFix amt="20000"/>
          </a:blip>
          <a:stretch>
            <a:fillRect/>
          </a:stretch>
        </p:blipFill>
        <p:spPr>
          <a:xfrm>
            <a:off x="6761425" y="0"/>
            <a:ext cx="2382577" cy="1539251"/>
          </a:xfrm>
          <a:prstGeom prst="rect">
            <a:avLst/>
          </a:prstGeom>
          <a:noFill/>
          <a:ln>
            <a:noFill/>
          </a:ln>
        </p:spPr>
      </p:pic>
      <p:sp>
        <p:nvSpPr>
          <p:cNvPr id="124" name="Google Shape;124;p17"/>
          <p:cNvSpPr txBox="1"/>
          <p:nvPr/>
        </p:nvSpPr>
        <p:spPr>
          <a:xfrm>
            <a:off x="835875" y="1491325"/>
            <a:ext cx="65913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400" dirty="0">
                <a:solidFill>
                  <a:srgbClr val="1C4587"/>
                </a:solidFill>
                <a:highlight>
                  <a:schemeClr val="lt1"/>
                </a:highlight>
                <a:latin typeface="Lexend"/>
                <a:ea typeface="Lexend"/>
                <a:cs typeface="Lexend"/>
                <a:sym typeface="Lexend"/>
              </a:rPr>
              <a:t>Aperçu rapide du jeu de données et recherche des valeurs manquantes</a:t>
            </a:r>
            <a:endParaRPr sz="1400" dirty="0">
              <a:latin typeface="Lexend"/>
              <a:ea typeface="Lexend"/>
              <a:cs typeface="Lexend"/>
              <a:sym typeface="Lexend"/>
            </a:endParaRPr>
          </a:p>
        </p:txBody>
      </p:sp>
      <p:sp>
        <p:nvSpPr>
          <p:cNvPr id="125" name="Google Shape;125;p17"/>
          <p:cNvSpPr txBox="1"/>
          <p:nvPr/>
        </p:nvSpPr>
        <p:spPr>
          <a:xfrm>
            <a:off x="786250" y="1941940"/>
            <a:ext cx="1904100" cy="338700"/>
          </a:xfrm>
          <a:prstGeom prst="rect">
            <a:avLst/>
          </a:prstGeom>
          <a:noFill/>
          <a:ln w="28575" cap="flat" cmpd="sng">
            <a:solidFill>
              <a:srgbClr val="1C458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a:latin typeface="Lexend"/>
                <a:ea typeface="Lexend"/>
                <a:cs typeface="Lexend"/>
                <a:sym typeface="Lexend"/>
              </a:rPr>
              <a:t>1500 billets par variables</a:t>
            </a:r>
            <a:endParaRPr sz="1000">
              <a:latin typeface="Lexend"/>
              <a:ea typeface="Lexend"/>
              <a:cs typeface="Lexend"/>
              <a:sym typeface="Lexend"/>
            </a:endParaRPr>
          </a:p>
        </p:txBody>
      </p:sp>
      <p:sp>
        <p:nvSpPr>
          <p:cNvPr id="126" name="Google Shape;126;p17"/>
          <p:cNvSpPr txBox="1"/>
          <p:nvPr/>
        </p:nvSpPr>
        <p:spPr>
          <a:xfrm>
            <a:off x="4131525" y="2874752"/>
            <a:ext cx="1904100" cy="646500"/>
          </a:xfrm>
          <a:prstGeom prst="rect">
            <a:avLst/>
          </a:prstGeom>
          <a:noFill/>
          <a:ln w="28575" cap="flat" cmpd="sng">
            <a:solidFill>
              <a:srgbClr val="1C458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a:latin typeface="Lexend"/>
                <a:ea typeface="Lexend"/>
                <a:cs typeface="Lexend"/>
                <a:sym typeface="Lexend"/>
              </a:rPr>
              <a:t>Sauf Margin_low a 1463 donc 37 valeurs manquantes</a:t>
            </a:r>
            <a:endParaRPr sz="1000">
              <a:latin typeface="Lexend"/>
              <a:ea typeface="Lexend"/>
              <a:cs typeface="Lexend"/>
              <a:sym typeface="Lexend"/>
            </a:endParaRPr>
          </a:p>
        </p:txBody>
      </p:sp>
      <p:sp>
        <p:nvSpPr>
          <p:cNvPr id="127" name="Google Shape;127;p17"/>
          <p:cNvSpPr/>
          <p:nvPr/>
        </p:nvSpPr>
        <p:spPr>
          <a:xfrm>
            <a:off x="6035625" y="3652175"/>
            <a:ext cx="1464600" cy="221400"/>
          </a:xfrm>
          <a:prstGeom prst="rect">
            <a:avLst/>
          </a:prstGeom>
          <a:no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1537850" y="3469275"/>
            <a:ext cx="1108800" cy="1392000"/>
          </a:xfrm>
          <a:prstGeom prst="rect">
            <a:avLst/>
          </a:prstGeom>
          <a:no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p13">
            <a:extLst>
              <a:ext uri="{FF2B5EF4-FFF2-40B4-BE49-F238E27FC236}">
                <a16:creationId xmlns:a16="http://schemas.microsoft.com/office/drawing/2014/main" id="{721F366E-0151-408A-9351-1E92EA5CC64F}"/>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5</a:t>
            </a:fld>
            <a:endParaRPr lang="fr" dirty="0">
              <a:solidFill>
                <a:schemeClr val="dk2"/>
              </a:solidFill>
              <a:latin typeface="Arial"/>
              <a:ea typeface="Arial"/>
              <a:cs typeface="Arial"/>
              <a:sym typeface="Arial"/>
            </a:endParaRPr>
          </a:p>
        </p:txBody>
      </p:sp>
      <p:sp>
        <p:nvSpPr>
          <p:cNvPr id="17" name="Google Shape;199;p22">
            <a:extLst>
              <a:ext uri="{FF2B5EF4-FFF2-40B4-BE49-F238E27FC236}">
                <a16:creationId xmlns:a16="http://schemas.microsoft.com/office/drawing/2014/main" id="{0A6904FF-E747-492F-83DE-16E14459781A}"/>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Descriptive</a:t>
            </a:r>
            <a:endParaRPr sz="2800" dirty="0">
              <a:solidFill>
                <a:schemeClr val="dk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anim calcmode="lin" valueType="num">
                                      <p:cBhvr>
                                        <p:cTn id="8" dur="1000" fill="hold"/>
                                        <p:tgtEl>
                                          <p:spTgt spid="124"/>
                                        </p:tgtEl>
                                        <p:attrNameLst>
                                          <p:attrName>ppt_x</p:attrName>
                                        </p:attrNameLst>
                                      </p:cBhvr>
                                      <p:tavLst>
                                        <p:tav tm="0">
                                          <p:val>
                                            <p:strVal val="#ppt_x"/>
                                          </p:val>
                                        </p:tav>
                                        <p:tav tm="100000">
                                          <p:val>
                                            <p:strVal val="#ppt_x"/>
                                          </p:val>
                                        </p:tav>
                                      </p:tavLst>
                                    </p:anim>
                                    <p:anim calcmode="lin" valueType="num">
                                      <p:cBhvr>
                                        <p:cTn id="9"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fade">
                                      <p:cBhvr>
                                        <p:cTn id="18" dur="1000"/>
                                        <p:tgtEl>
                                          <p:spTgt spid="125"/>
                                        </p:tgtEl>
                                      </p:cBhvr>
                                    </p:animEffect>
                                    <p:anim calcmode="lin" valueType="num">
                                      <p:cBhvr>
                                        <p:cTn id="19" dur="1000" fill="hold"/>
                                        <p:tgtEl>
                                          <p:spTgt spid="125"/>
                                        </p:tgtEl>
                                        <p:attrNameLst>
                                          <p:attrName>ppt_x</p:attrName>
                                        </p:attrNameLst>
                                      </p:cBhvr>
                                      <p:tavLst>
                                        <p:tav tm="0">
                                          <p:val>
                                            <p:strVal val="#ppt_x"/>
                                          </p:val>
                                        </p:tav>
                                        <p:tav tm="100000">
                                          <p:val>
                                            <p:strVal val="#ppt_x"/>
                                          </p:val>
                                        </p:tav>
                                      </p:tavLst>
                                    </p:anim>
                                    <p:anim calcmode="lin" valueType="num">
                                      <p:cBhvr>
                                        <p:cTn id="20"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7"/>
                                        </p:tgtEl>
                                        <p:attrNameLst>
                                          <p:attrName>style.visibility</p:attrName>
                                        </p:attrNameLst>
                                      </p:cBhvr>
                                      <p:to>
                                        <p:strVal val="visible"/>
                                      </p:to>
                                    </p:set>
                                    <p:animEffect transition="in" filter="fade">
                                      <p:cBhvr>
                                        <p:cTn id="25" dur="1000"/>
                                        <p:tgtEl>
                                          <p:spTgt spid="127"/>
                                        </p:tgtEl>
                                      </p:cBhvr>
                                    </p:animEffect>
                                    <p:anim calcmode="lin" valueType="num">
                                      <p:cBhvr>
                                        <p:cTn id="26" dur="1000" fill="hold"/>
                                        <p:tgtEl>
                                          <p:spTgt spid="127"/>
                                        </p:tgtEl>
                                        <p:attrNameLst>
                                          <p:attrName>ppt_x</p:attrName>
                                        </p:attrNameLst>
                                      </p:cBhvr>
                                      <p:tavLst>
                                        <p:tav tm="0">
                                          <p:val>
                                            <p:strVal val="#ppt_x"/>
                                          </p:val>
                                        </p:tav>
                                        <p:tav tm="100000">
                                          <p:val>
                                            <p:strVal val="#ppt_x"/>
                                          </p:val>
                                        </p:tav>
                                      </p:tavLst>
                                    </p:anim>
                                    <p:anim calcmode="lin" valueType="num">
                                      <p:cBhvr>
                                        <p:cTn id="27"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fade">
                                      <p:cBhvr>
                                        <p:cTn id="32" dur="1000"/>
                                        <p:tgtEl>
                                          <p:spTgt spid="126"/>
                                        </p:tgtEl>
                                      </p:cBhvr>
                                    </p:animEffect>
                                    <p:anim calcmode="lin" valueType="num">
                                      <p:cBhvr>
                                        <p:cTn id="33" dur="1000" fill="hold"/>
                                        <p:tgtEl>
                                          <p:spTgt spid="126"/>
                                        </p:tgtEl>
                                        <p:attrNameLst>
                                          <p:attrName>ppt_x</p:attrName>
                                        </p:attrNameLst>
                                      </p:cBhvr>
                                      <p:tavLst>
                                        <p:tav tm="0">
                                          <p:val>
                                            <p:strVal val="#ppt_x"/>
                                          </p:val>
                                        </p:tav>
                                        <p:tav tm="100000">
                                          <p:val>
                                            <p:strVal val="#ppt_x"/>
                                          </p:val>
                                        </p:tav>
                                      </p:tavLst>
                                    </p:anim>
                                    <p:anim calcmode="lin" valueType="num">
                                      <p:cBhvr>
                                        <p:cTn id="34"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200" name="Google Shape;200;p22"/>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201" name="Google Shape;201;p22"/>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202" name="Google Shape;202;p22"/>
          <p:cNvSpPr txBox="1"/>
          <p:nvPr/>
        </p:nvSpPr>
        <p:spPr>
          <a:xfrm>
            <a:off x="713165" y="1252648"/>
            <a:ext cx="65913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400">
                <a:solidFill>
                  <a:srgbClr val="0B5394"/>
                </a:solidFill>
                <a:highlight>
                  <a:schemeClr val="lt1"/>
                </a:highlight>
                <a:latin typeface="Lexend"/>
                <a:ea typeface="Lexend"/>
                <a:cs typeface="Lexend"/>
                <a:sym typeface="Lexend"/>
              </a:rPr>
              <a:t>Répartition des billets présent dans le jeu de données</a:t>
            </a:r>
            <a:endParaRPr sz="1400">
              <a:solidFill>
                <a:srgbClr val="0B5394"/>
              </a:solidFill>
              <a:latin typeface="Lexend"/>
              <a:ea typeface="Lexend"/>
              <a:cs typeface="Lexend"/>
              <a:sym typeface="Lexend"/>
            </a:endParaRPr>
          </a:p>
        </p:txBody>
      </p:sp>
      <p:sp>
        <p:nvSpPr>
          <p:cNvPr id="204" name="Google Shape;204;p22"/>
          <p:cNvSpPr txBox="1"/>
          <p:nvPr/>
        </p:nvSpPr>
        <p:spPr>
          <a:xfrm>
            <a:off x="6279390" y="2329001"/>
            <a:ext cx="1904100" cy="646500"/>
          </a:xfrm>
          <a:prstGeom prst="rect">
            <a:avLst/>
          </a:prstGeom>
          <a:noFill/>
          <a:ln w="28575" cap="flat" cmpd="sng">
            <a:solidFill>
              <a:srgbClr val="1C458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a:latin typeface="Lexend"/>
                <a:ea typeface="Lexend"/>
                <a:cs typeface="Lexend"/>
                <a:sym typeface="Lexend"/>
              </a:rPr>
              <a:t>Sur les 1500 billets  33 % de billets sont faux et 67 % sont authentiques.</a:t>
            </a:r>
            <a:endParaRPr sz="1000">
              <a:latin typeface="Lexend"/>
              <a:ea typeface="Lexend"/>
              <a:cs typeface="Lexend"/>
              <a:sym typeface="Lexend"/>
            </a:endParaRPr>
          </a:p>
        </p:txBody>
      </p:sp>
      <p:sp>
        <p:nvSpPr>
          <p:cNvPr id="10" name="Google Shape;57;p13">
            <a:extLst>
              <a:ext uri="{FF2B5EF4-FFF2-40B4-BE49-F238E27FC236}">
                <a16:creationId xmlns:a16="http://schemas.microsoft.com/office/drawing/2014/main" id="{C8589F29-3FD1-49EE-B32C-E6AEDC3A0C6A}"/>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6</a:t>
            </a:fld>
            <a:endParaRPr lang="fr" dirty="0">
              <a:solidFill>
                <a:schemeClr val="dk2"/>
              </a:solidFill>
              <a:latin typeface="Arial"/>
              <a:ea typeface="Arial"/>
              <a:cs typeface="Arial"/>
              <a:sym typeface="Arial"/>
            </a:endParaRPr>
          </a:p>
        </p:txBody>
      </p:sp>
      <p:pic>
        <p:nvPicPr>
          <p:cNvPr id="3" name="Image 2">
            <a:extLst>
              <a:ext uri="{FF2B5EF4-FFF2-40B4-BE49-F238E27FC236}">
                <a16:creationId xmlns:a16="http://schemas.microsoft.com/office/drawing/2014/main" id="{A4C6265B-C78B-4A9E-890A-6A5DC7DEB15F}"/>
              </a:ext>
            </a:extLst>
          </p:cNvPr>
          <p:cNvPicPr>
            <a:picLocks noChangeAspect="1"/>
          </p:cNvPicPr>
          <p:nvPr/>
        </p:nvPicPr>
        <p:blipFill>
          <a:blip r:embed="rId5"/>
          <a:stretch>
            <a:fillRect/>
          </a:stretch>
        </p:blipFill>
        <p:spPr>
          <a:xfrm>
            <a:off x="2502267" y="1831042"/>
            <a:ext cx="3013096" cy="3006264"/>
          </a:xfrm>
          <a:prstGeom prst="rect">
            <a:avLst/>
          </a:prstGeom>
        </p:spPr>
      </p:pic>
      <p:sp>
        <p:nvSpPr>
          <p:cNvPr id="14" name="Google Shape;199;p22">
            <a:extLst>
              <a:ext uri="{FF2B5EF4-FFF2-40B4-BE49-F238E27FC236}">
                <a16:creationId xmlns:a16="http://schemas.microsoft.com/office/drawing/2014/main" id="{DF7FAFBC-3F8E-4241-8E02-EA2F3158A2DF}"/>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Descriptive</a:t>
            </a:r>
            <a:endParaRPr sz="2800" dirty="0">
              <a:solidFill>
                <a:schemeClr val="dk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 calcmode="lin" valueType="num">
                                      <p:cBhvr additive="base">
                                        <p:cTn id="7" dur="1000"/>
                                        <p:tgtEl>
                                          <p:spTgt spid="202"/>
                                        </p:tgtEl>
                                        <p:attrNameLst>
                                          <p:attrName>ppt_w</p:attrName>
                                        </p:attrNameLst>
                                      </p:cBhvr>
                                      <p:tavLst>
                                        <p:tav tm="0">
                                          <p:val>
                                            <p:strVal val="0"/>
                                          </p:val>
                                        </p:tav>
                                        <p:tav tm="100000">
                                          <p:val>
                                            <p:strVal val="#ppt_w"/>
                                          </p:val>
                                        </p:tav>
                                      </p:tavLst>
                                    </p:anim>
                                    <p:anim calcmode="lin" valueType="num">
                                      <p:cBhvr additive="base">
                                        <p:cTn id="8" dur="1000"/>
                                        <p:tgtEl>
                                          <p:spTgt spid="20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04"/>
                                        </p:tgtEl>
                                        <p:attrNameLst>
                                          <p:attrName>style.visibility</p:attrName>
                                        </p:attrNameLst>
                                      </p:cBhvr>
                                      <p:to>
                                        <p:strVal val="visible"/>
                                      </p:to>
                                    </p:set>
                                    <p:anim calcmode="lin" valueType="num">
                                      <p:cBhvr additive="base">
                                        <p:cTn id="13" dur="1000"/>
                                        <p:tgtEl>
                                          <p:spTgt spid="204"/>
                                        </p:tgtEl>
                                        <p:attrNameLst>
                                          <p:attrName>ppt_w</p:attrName>
                                        </p:attrNameLst>
                                      </p:cBhvr>
                                      <p:tavLst>
                                        <p:tav tm="0">
                                          <p:val>
                                            <p:strVal val="0"/>
                                          </p:val>
                                        </p:tav>
                                        <p:tav tm="100000">
                                          <p:val>
                                            <p:strVal val="#ppt_w"/>
                                          </p:val>
                                        </p:tav>
                                      </p:tavLst>
                                    </p:anim>
                                    <p:anim calcmode="lin" valueType="num">
                                      <p:cBhvr additive="base">
                                        <p:cTn id="14" dur="1000"/>
                                        <p:tgtEl>
                                          <p:spTgt spid="20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6" name="Google Shape;136;p18"/>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37" name="Google Shape;137;p18"/>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138" name="Google Shape;138;p18"/>
          <p:cNvSpPr txBox="1"/>
          <p:nvPr/>
        </p:nvSpPr>
        <p:spPr>
          <a:xfrm>
            <a:off x="1011847" y="1054782"/>
            <a:ext cx="65913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400" dirty="0">
                <a:solidFill>
                  <a:srgbClr val="0B5394"/>
                </a:solidFill>
                <a:highlight>
                  <a:schemeClr val="lt1"/>
                </a:highlight>
                <a:latin typeface="Lexend"/>
                <a:ea typeface="Lexend"/>
                <a:cs typeface="Lexend"/>
                <a:sym typeface="Lexend"/>
              </a:rPr>
              <a:t>Aperçu rapide des valeurs aberrantes</a:t>
            </a:r>
            <a:endParaRPr sz="1400" dirty="0">
              <a:solidFill>
                <a:srgbClr val="0B5394"/>
              </a:solidFill>
              <a:latin typeface="Lexend"/>
              <a:ea typeface="Lexend"/>
              <a:cs typeface="Lexend"/>
              <a:sym typeface="Lexend"/>
            </a:endParaRPr>
          </a:p>
        </p:txBody>
      </p:sp>
      <p:sp>
        <p:nvSpPr>
          <p:cNvPr id="140" name="Google Shape;140;p18"/>
          <p:cNvSpPr txBox="1"/>
          <p:nvPr/>
        </p:nvSpPr>
        <p:spPr>
          <a:xfrm>
            <a:off x="5009250" y="1993733"/>
            <a:ext cx="1975200" cy="600300"/>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900">
                <a:latin typeface="Lexend"/>
                <a:ea typeface="Lexend"/>
                <a:cs typeface="Lexend"/>
                <a:sym typeface="Lexend"/>
              </a:rPr>
              <a:t>Les 6 variables comportent toutes des observations aberrantes </a:t>
            </a:r>
            <a:endParaRPr sz="900">
              <a:latin typeface="Lexend"/>
              <a:ea typeface="Lexend"/>
              <a:cs typeface="Lexend"/>
              <a:sym typeface="Lexend"/>
            </a:endParaRPr>
          </a:p>
        </p:txBody>
      </p:sp>
      <p:sp>
        <p:nvSpPr>
          <p:cNvPr id="141" name="Google Shape;141;p18"/>
          <p:cNvSpPr txBox="1"/>
          <p:nvPr/>
        </p:nvSpPr>
        <p:spPr>
          <a:xfrm>
            <a:off x="4603147" y="343490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dk1"/>
                </a:solidFill>
                <a:latin typeface="Lexend"/>
                <a:ea typeface="Lexend"/>
                <a:cs typeface="Lexend"/>
                <a:sym typeface="Lexend"/>
              </a:rPr>
              <a:t>'margin_low' et ‘height_right en ont plus</a:t>
            </a:r>
            <a:endParaRPr sz="1000">
              <a:solidFill>
                <a:schemeClr val="dk1"/>
              </a:solidFill>
              <a:latin typeface="Lexend"/>
              <a:ea typeface="Lexend"/>
              <a:cs typeface="Lexend"/>
              <a:sym typeface="Lexend"/>
            </a:endParaRPr>
          </a:p>
        </p:txBody>
      </p:sp>
      <p:sp>
        <p:nvSpPr>
          <p:cNvPr id="11" name="Google Shape;57;p13">
            <a:extLst>
              <a:ext uri="{FF2B5EF4-FFF2-40B4-BE49-F238E27FC236}">
                <a16:creationId xmlns:a16="http://schemas.microsoft.com/office/drawing/2014/main" id="{E738FC6C-ED47-4D03-B867-19A94F991ED0}"/>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7</a:t>
            </a:fld>
            <a:endParaRPr lang="fr" dirty="0">
              <a:solidFill>
                <a:schemeClr val="dk2"/>
              </a:solidFill>
              <a:latin typeface="Arial"/>
              <a:ea typeface="Arial"/>
              <a:cs typeface="Arial"/>
              <a:sym typeface="Arial"/>
            </a:endParaRPr>
          </a:p>
        </p:txBody>
      </p:sp>
      <p:pic>
        <p:nvPicPr>
          <p:cNvPr id="3" name="Image 2">
            <a:extLst>
              <a:ext uri="{FF2B5EF4-FFF2-40B4-BE49-F238E27FC236}">
                <a16:creationId xmlns:a16="http://schemas.microsoft.com/office/drawing/2014/main" id="{4394BBC2-94E9-41D2-81AD-298F35FD37E4}"/>
              </a:ext>
            </a:extLst>
          </p:cNvPr>
          <p:cNvPicPr>
            <a:picLocks noChangeAspect="1"/>
          </p:cNvPicPr>
          <p:nvPr/>
        </p:nvPicPr>
        <p:blipFill>
          <a:blip r:embed="rId5"/>
          <a:stretch>
            <a:fillRect/>
          </a:stretch>
        </p:blipFill>
        <p:spPr>
          <a:xfrm>
            <a:off x="171574" y="1454861"/>
            <a:ext cx="3305108" cy="1852460"/>
          </a:xfrm>
          <a:prstGeom prst="rect">
            <a:avLst/>
          </a:prstGeom>
        </p:spPr>
      </p:pic>
      <p:pic>
        <p:nvPicPr>
          <p:cNvPr id="5" name="Image 4">
            <a:extLst>
              <a:ext uri="{FF2B5EF4-FFF2-40B4-BE49-F238E27FC236}">
                <a16:creationId xmlns:a16="http://schemas.microsoft.com/office/drawing/2014/main" id="{9F397DCE-8EF5-4EB6-83FA-76D6A782E908}"/>
              </a:ext>
            </a:extLst>
          </p:cNvPr>
          <p:cNvPicPr>
            <a:picLocks noChangeAspect="1"/>
          </p:cNvPicPr>
          <p:nvPr/>
        </p:nvPicPr>
        <p:blipFill>
          <a:blip r:embed="rId6"/>
          <a:stretch>
            <a:fillRect/>
          </a:stretch>
        </p:blipFill>
        <p:spPr>
          <a:xfrm>
            <a:off x="171574" y="3307321"/>
            <a:ext cx="3305108" cy="1781647"/>
          </a:xfrm>
          <a:prstGeom prst="rect">
            <a:avLst/>
          </a:prstGeom>
        </p:spPr>
      </p:pic>
      <p:sp>
        <p:nvSpPr>
          <p:cNvPr id="18" name="Google Shape;199;p22">
            <a:extLst>
              <a:ext uri="{FF2B5EF4-FFF2-40B4-BE49-F238E27FC236}">
                <a16:creationId xmlns:a16="http://schemas.microsoft.com/office/drawing/2014/main" id="{81B72B57-75BE-44EB-A2F6-19B67DBE5A09}"/>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Descriptive</a:t>
            </a:r>
            <a:endParaRPr sz="2800" dirty="0">
              <a:solidFill>
                <a:schemeClr val="dk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 calcmode="lin" valueType="num">
                                      <p:cBhvr additive="base">
                                        <p:cTn id="15" dur="1000"/>
                                        <p:tgtEl>
                                          <p:spTgt spid="141"/>
                                        </p:tgtEl>
                                        <p:attrNameLst>
                                          <p:attrName>ppt_w</p:attrName>
                                        </p:attrNameLst>
                                      </p:cBhvr>
                                      <p:tavLst>
                                        <p:tav tm="0">
                                          <p:val>
                                            <p:strVal val="0"/>
                                          </p:val>
                                        </p:tav>
                                        <p:tav tm="100000">
                                          <p:val>
                                            <p:strVal val="#ppt_w"/>
                                          </p:val>
                                        </p:tav>
                                      </p:tavLst>
                                    </p:anim>
                                    <p:anim calcmode="lin" valueType="num">
                                      <p:cBhvr additive="base">
                                        <p:cTn id="16" dur="1000"/>
                                        <p:tgtEl>
                                          <p:spTgt spid="14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9" name="Google Shape;149;p19"/>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54" name="Google Shape;154;p19"/>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157" name="Google Shape;157;p19"/>
          <p:cNvSpPr txBox="1"/>
          <p:nvPr/>
        </p:nvSpPr>
        <p:spPr>
          <a:xfrm>
            <a:off x="5135949" y="3475400"/>
            <a:ext cx="3621900" cy="600300"/>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900">
                <a:latin typeface="Lexend"/>
                <a:ea typeface="Lexend"/>
                <a:cs typeface="Lexend"/>
                <a:sym typeface="Lexend"/>
              </a:rPr>
              <a:t>On observe une frontière, un trait qui sépare les vrais et les faux billets sur le croisement entre les 2 variables 'length' et 'margin_low'</a:t>
            </a:r>
            <a:endParaRPr sz="900">
              <a:latin typeface="Lexend"/>
              <a:ea typeface="Lexend"/>
              <a:cs typeface="Lexend"/>
              <a:sym typeface="Lexend"/>
            </a:endParaRPr>
          </a:p>
        </p:txBody>
      </p:sp>
      <p:sp>
        <p:nvSpPr>
          <p:cNvPr id="158" name="Google Shape;158;p19"/>
          <p:cNvSpPr txBox="1"/>
          <p:nvPr/>
        </p:nvSpPr>
        <p:spPr>
          <a:xfrm>
            <a:off x="231762" y="1085077"/>
            <a:ext cx="8266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solidFill>
                  <a:srgbClr val="0B5394"/>
                </a:solidFill>
                <a:highlight>
                  <a:schemeClr val="lt1"/>
                </a:highlight>
                <a:latin typeface="Lexend"/>
                <a:ea typeface="Lexend"/>
                <a:cs typeface="Lexend"/>
                <a:sym typeface="Lexend"/>
              </a:rPr>
              <a:t>Un Pairplot est une visualisation de données qui trace les relations par paires entre toutes les variables d'un ensemble de données.</a:t>
            </a:r>
            <a:endParaRPr sz="1000" dirty="0">
              <a:solidFill>
                <a:srgbClr val="0B5394"/>
              </a:solidFill>
              <a:latin typeface="Lexend"/>
              <a:ea typeface="Lexend"/>
              <a:cs typeface="Lexend"/>
              <a:sym typeface="Lexend"/>
            </a:endParaRPr>
          </a:p>
        </p:txBody>
      </p:sp>
      <p:sp>
        <p:nvSpPr>
          <p:cNvPr id="15" name="Google Shape;57;p13">
            <a:extLst>
              <a:ext uri="{FF2B5EF4-FFF2-40B4-BE49-F238E27FC236}">
                <a16:creationId xmlns:a16="http://schemas.microsoft.com/office/drawing/2014/main" id="{2916142E-D9C0-4A47-96CA-CA391BA9E272}"/>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8</a:t>
            </a:fld>
            <a:endParaRPr lang="fr" dirty="0">
              <a:solidFill>
                <a:schemeClr val="dk2"/>
              </a:solidFill>
              <a:latin typeface="Arial"/>
              <a:ea typeface="Arial"/>
              <a:cs typeface="Arial"/>
              <a:sym typeface="Arial"/>
            </a:endParaRPr>
          </a:p>
        </p:txBody>
      </p:sp>
      <p:pic>
        <p:nvPicPr>
          <p:cNvPr id="1026" name="Picture 2">
            <a:extLst>
              <a:ext uri="{FF2B5EF4-FFF2-40B4-BE49-F238E27FC236}">
                <a16:creationId xmlns:a16="http://schemas.microsoft.com/office/drawing/2014/main" id="{CDC9B7BB-1A6D-4627-BEC6-694C45230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552" y="1769395"/>
            <a:ext cx="3324370" cy="311299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2CF2CE45-D0A8-4A93-BA11-476041F7D49C}"/>
              </a:ext>
            </a:extLst>
          </p:cNvPr>
          <p:cNvPicPr>
            <a:picLocks noChangeAspect="1"/>
          </p:cNvPicPr>
          <p:nvPr/>
        </p:nvPicPr>
        <p:blipFill>
          <a:blip r:embed="rId6"/>
          <a:stretch>
            <a:fillRect/>
          </a:stretch>
        </p:blipFill>
        <p:spPr>
          <a:xfrm>
            <a:off x="6389535" y="1642393"/>
            <a:ext cx="1114728" cy="1738733"/>
          </a:xfrm>
          <a:prstGeom prst="rect">
            <a:avLst/>
          </a:prstGeom>
        </p:spPr>
      </p:pic>
      <p:sp>
        <p:nvSpPr>
          <p:cNvPr id="21" name="Google Shape;155;p19">
            <a:extLst>
              <a:ext uri="{FF2B5EF4-FFF2-40B4-BE49-F238E27FC236}">
                <a16:creationId xmlns:a16="http://schemas.microsoft.com/office/drawing/2014/main" id="{23F33E1F-608E-4E15-B6A0-DD29272F1F2C}"/>
              </a:ext>
            </a:extLst>
          </p:cNvPr>
          <p:cNvSpPr/>
          <p:nvPr/>
        </p:nvSpPr>
        <p:spPr>
          <a:xfrm>
            <a:off x="2097741" y="4255994"/>
            <a:ext cx="514364" cy="544606"/>
          </a:xfrm>
          <a:prstGeom prst="ellipse">
            <a:avLst/>
          </a:prstGeom>
          <a:no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9;p22">
            <a:extLst>
              <a:ext uri="{FF2B5EF4-FFF2-40B4-BE49-F238E27FC236}">
                <a16:creationId xmlns:a16="http://schemas.microsoft.com/office/drawing/2014/main" id="{C5D718F5-52A2-43E4-8E98-3AB2EB644596}"/>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Descriptive</a:t>
            </a:r>
            <a:endParaRPr sz="2800" dirty="0">
              <a:solidFill>
                <a:schemeClr val="dk1"/>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57"/>
                                        </p:tgtEl>
                                        <p:attrNameLst>
                                          <p:attrName>style.visibility</p:attrName>
                                        </p:attrNameLst>
                                      </p:cBhvr>
                                      <p:to>
                                        <p:strVal val="visible"/>
                                      </p:to>
                                    </p:set>
                                    <p:anim calcmode="lin" valueType="num">
                                      <p:cBhvr additive="base">
                                        <p:cTn id="18" dur="1000"/>
                                        <p:tgtEl>
                                          <p:spTgt spid="157"/>
                                        </p:tgtEl>
                                        <p:attrNameLst>
                                          <p:attrName>ppt_w</p:attrName>
                                        </p:attrNameLst>
                                      </p:cBhvr>
                                      <p:tavLst>
                                        <p:tav tm="0">
                                          <p:val>
                                            <p:strVal val="0"/>
                                          </p:val>
                                        </p:tav>
                                        <p:tav tm="100000">
                                          <p:val>
                                            <p:strVal val="#ppt_w"/>
                                          </p:val>
                                        </p:tav>
                                      </p:tavLst>
                                    </p:anim>
                                    <p:anim calcmode="lin" valueType="num">
                                      <p:cBhvr additive="base">
                                        <p:cTn id="19" dur="1000"/>
                                        <p:tgtEl>
                                          <p:spTgt spid="15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6" name="Google Shape;166;p20"/>
          <p:cNvPicPr preferRelativeResize="0"/>
          <p:nvPr/>
        </p:nvPicPr>
        <p:blipFill>
          <a:blip r:embed="rId3">
            <a:alphaModFix/>
          </a:blip>
          <a:stretch>
            <a:fillRect/>
          </a:stretch>
        </p:blipFill>
        <p:spPr>
          <a:xfrm>
            <a:off x="3721075" y="209450"/>
            <a:ext cx="1288175" cy="221400"/>
          </a:xfrm>
          <a:prstGeom prst="rect">
            <a:avLst/>
          </a:prstGeom>
          <a:noFill/>
          <a:ln>
            <a:noFill/>
          </a:ln>
        </p:spPr>
      </p:pic>
      <p:pic>
        <p:nvPicPr>
          <p:cNvPr id="169" name="Google Shape;169;p20"/>
          <p:cNvPicPr preferRelativeResize="0"/>
          <p:nvPr/>
        </p:nvPicPr>
        <p:blipFill>
          <a:blip r:embed="rId4">
            <a:alphaModFix amt="20000"/>
          </a:blip>
          <a:stretch>
            <a:fillRect/>
          </a:stretch>
        </p:blipFill>
        <p:spPr>
          <a:xfrm>
            <a:off x="6761425" y="0"/>
            <a:ext cx="2382577" cy="1539251"/>
          </a:xfrm>
          <a:prstGeom prst="rect">
            <a:avLst/>
          </a:prstGeom>
          <a:noFill/>
          <a:ln>
            <a:noFill/>
          </a:ln>
        </p:spPr>
      </p:pic>
      <p:sp>
        <p:nvSpPr>
          <p:cNvPr id="170" name="Google Shape;170;p20"/>
          <p:cNvSpPr txBox="1"/>
          <p:nvPr/>
        </p:nvSpPr>
        <p:spPr>
          <a:xfrm>
            <a:off x="6103573" y="2359701"/>
            <a:ext cx="1367400" cy="10314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fr" sz="1000">
                <a:latin typeface="Lexend"/>
                <a:ea typeface="Lexend"/>
                <a:cs typeface="Lexend"/>
                <a:sym typeface="Lexend"/>
              </a:rPr>
              <a:t>- Diagonale plus élevée</a:t>
            </a:r>
            <a:endParaRPr sz="1000">
              <a:latin typeface="Lexend"/>
              <a:ea typeface="Lexend"/>
              <a:cs typeface="Lexend"/>
              <a:sym typeface="Lexend"/>
            </a:endParaRPr>
          </a:p>
          <a:p>
            <a:pPr marL="0" lvl="0" indent="0" algn="l" rtl="0">
              <a:lnSpc>
                <a:spcPct val="150000"/>
              </a:lnSpc>
              <a:spcBef>
                <a:spcPts val="0"/>
              </a:spcBef>
              <a:spcAft>
                <a:spcPts val="0"/>
              </a:spcAft>
              <a:buNone/>
            </a:pPr>
            <a:r>
              <a:rPr lang="fr" sz="1000">
                <a:latin typeface="Lexend"/>
                <a:ea typeface="Lexend"/>
                <a:cs typeface="Lexend"/>
                <a:sym typeface="Lexend"/>
              </a:rPr>
              <a:t>- Longueur plus élevée</a:t>
            </a:r>
            <a:endParaRPr sz="1000">
              <a:latin typeface="Lexend"/>
              <a:ea typeface="Lexend"/>
              <a:cs typeface="Lexend"/>
              <a:sym typeface="Lexend"/>
            </a:endParaRPr>
          </a:p>
        </p:txBody>
      </p:sp>
      <p:sp>
        <p:nvSpPr>
          <p:cNvPr id="171" name="Google Shape;171;p20"/>
          <p:cNvSpPr txBox="1"/>
          <p:nvPr/>
        </p:nvSpPr>
        <p:spPr>
          <a:xfrm>
            <a:off x="7669391" y="1935871"/>
            <a:ext cx="1164900" cy="338700"/>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FF9900"/>
                </a:solidFill>
                <a:latin typeface="Lexend"/>
                <a:ea typeface="Lexend"/>
                <a:cs typeface="Lexend"/>
                <a:sym typeface="Lexend"/>
              </a:rPr>
              <a:t>FAUX</a:t>
            </a:r>
            <a:endParaRPr sz="1000" b="1">
              <a:solidFill>
                <a:srgbClr val="FF9900"/>
              </a:solidFill>
              <a:latin typeface="Lexend"/>
              <a:ea typeface="Lexend"/>
              <a:cs typeface="Lexend"/>
              <a:sym typeface="Lexend"/>
            </a:endParaRPr>
          </a:p>
        </p:txBody>
      </p:sp>
      <p:sp>
        <p:nvSpPr>
          <p:cNvPr id="172" name="Google Shape;172;p20"/>
          <p:cNvSpPr txBox="1"/>
          <p:nvPr/>
        </p:nvSpPr>
        <p:spPr>
          <a:xfrm>
            <a:off x="6103573" y="1929400"/>
            <a:ext cx="1164900" cy="338700"/>
          </a:xfrm>
          <a:prstGeom prst="rect">
            <a:avLst/>
          </a:prstGeom>
          <a:noFill/>
          <a:ln w="2857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134F5C"/>
                </a:solidFill>
                <a:latin typeface="Lexend"/>
                <a:ea typeface="Lexend"/>
                <a:cs typeface="Lexend"/>
                <a:sym typeface="Lexend"/>
              </a:rPr>
              <a:t>VRAI</a:t>
            </a:r>
            <a:endParaRPr sz="1000" b="1">
              <a:solidFill>
                <a:srgbClr val="134F5C"/>
              </a:solidFill>
              <a:latin typeface="Lexend"/>
              <a:ea typeface="Lexend"/>
              <a:cs typeface="Lexend"/>
              <a:sym typeface="Lexend"/>
            </a:endParaRPr>
          </a:p>
        </p:txBody>
      </p:sp>
      <p:sp>
        <p:nvSpPr>
          <p:cNvPr id="175" name="Google Shape;175;p20"/>
          <p:cNvSpPr txBox="1"/>
          <p:nvPr/>
        </p:nvSpPr>
        <p:spPr>
          <a:xfrm>
            <a:off x="7669391" y="2359701"/>
            <a:ext cx="1367400" cy="21858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fr" sz="1000">
                <a:latin typeface="Lexend"/>
                <a:ea typeface="Lexend"/>
                <a:cs typeface="Lexend"/>
                <a:sym typeface="Lexend"/>
              </a:rPr>
              <a:t>- Hauteur gauche plus élevée </a:t>
            </a:r>
            <a:endParaRPr sz="1000">
              <a:latin typeface="Lexend"/>
              <a:ea typeface="Lexend"/>
              <a:cs typeface="Lexend"/>
              <a:sym typeface="Lexend"/>
            </a:endParaRPr>
          </a:p>
          <a:p>
            <a:pPr marL="0" lvl="0" indent="0" algn="l" rtl="0">
              <a:lnSpc>
                <a:spcPct val="150000"/>
              </a:lnSpc>
              <a:spcBef>
                <a:spcPts val="0"/>
              </a:spcBef>
              <a:spcAft>
                <a:spcPts val="0"/>
              </a:spcAft>
              <a:buNone/>
            </a:pPr>
            <a:r>
              <a:rPr lang="fr" sz="1000">
                <a:latin typeface="Lexend"/>
                <a:ea typeface="Lexend"/>
                <a:cs typeface="Lexend"/>
                <a:sym typeface="Lexend"/>
              </a:rPr>
              <a:t>- Hauteur droite plus élevée </a:t>
            </a:r>
            <a:endParaRPr sz="1000">
              <a:latin typeface="Lexend"/>
              <a:ea typeface="Lexend"/>
              <a:cs typeface="Lexend"/>
              <a:sym typeface="Lexend"/>
            </a:endParaRPr>
          </a:p>
          <a:p>
            <a:pPr marL="0" lvl="0" indent="0" algn="l" rtl="0">
              <a:lnSpc>
                <a:spcPct val="150000"/>
              </a:lnSpc>
              <a:spcBef>
                <a:spcPts val="0"/>
              </a:spcBef>
              <a:spcAft>
                <a:spcPts val="0"/>
              </a:spcAft>
              <a:buNone/>
            </a:pPr>
            <a:r>
              <a:rPr lang="fr" sz="1000">
                <a:latin typeface="Lexend"/>
                <a:ea typeface="Lexend"/>
                <a:cs typeface="Lexend"/>
                <a:sym typeface="Lexend"/>
              </a:rPr>
              <a:t>- Marge de basse plus élevée</a:t>
            </a:r>
            <a:endParaRPr sz="1000">
              <a:latin typeface="Lexend"/>
              <a:ea typeface="Lexend"/>
              <a:cs typeface="Lexend"/>
              <a:sym typeface="Lexend"/>
            </a:endParaRPr>
          </a:p>
          <a:p>
            <a:pPr marL="0" lvl="0" indent="0" algn="l" rtl="0">
              <a:lnSpc>
                <a:spcPct val="150000"/>
              </a:lnSpc>
              <a:spcBef>
                <a:spcPts val="0"/>
              </a:spcBef>
              <a:spcAft>
                <a:spcPts val="0"/>
              </a:spcAft>
              <a:buNone/>
            </a:pPr>
            <a:r>
              <a:rPr lang="fr" sz="1000">
                <a:latin typeface="Lexend"/>
                <a:ea typeface="Lexend"/>
                <a:cs typeface="Lexend"/>
                <a:sym typeface="Lexend"/>
              </a:rPr>
              <a:t>- Marge haute plus élevée</a:t>
            </a:r>
            <a:endParaRPr sz="1000">
              <a:latin typeface="Lexend"/>
              <a:ea typeface="Lexend"/>
              <a:cs typeface="Lexend"/>
              <a:sym typeface="Lexend"/>
            </a:endParaRPr>
          </a:p>
          <a:p>
            <a:pPr marL="0" lvl="0" indent="0" algn="l" rtl="0">
              <a:spcBef>
                <a:spcPts val="0"/>
              </a:spcBef>
              <a:spcAft>
                <a:spcPts val="0"/>
              </a:spcAft>
              <a:buNone/>
            </a:pPr>
            <a:endParaRPr sz="1000">
              <a:latin typeface="Lexend"/>
              <a:ea typeface="Lexend"/>
              <a:cs typeface="Lexend"/>
              <a:sym typeface="Lexend"/>
            </a:endParaRPr>
          </a:p>
        </p:txBody>
      </p:sp>
      <p:sp>
        <p:nvSpPr>
          <p:cNvPr id="176" name="Google Shape;176;p20"/>
          <p:cNvSpPr txBox="1"/>
          <p:nvPr/>
        </p:nvSpPr>
        <p:spPr>
          <a:xfrm>
            <a:off x="75500" y="1168867"/>
            <a:ext cx="826680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dirty="0">
                <a:solidFill>
                  <a:srgbClr val="0B5394"/>
                </a:solidFill>
                <a:highlight>
                  <a:schemeClr val="lt1"/>
                </a:highlight>
                <a:latin typeface="Lexend"/>
                <a:ea typeface="Lexend"/>
                <a:cs typeface="Lexend"/>
                <a:sym typeface="Lexend"/>
              </a:rPr>
              <a:t>Boxplot des variables en fonction du type de billets ‘ is_genuine’</a:t>
            </a:r>
            <a:endParaRPr sz="1200" dirty="0">
              <a:solidFill>
                <a:srgbClr val="0B5394"/>
              </a:solidFill>
              <a:latin typeface="Lexend"/>
              <a:ea typeface="Lexend"/>
              <a:cs typeface="Lexend"/>
              <a:sym typeface="Lexend"/>
            </a:endParaRPr>
          </a:p>
        </p:txBody>
      </p:sp>
      <p:sp>
        <p:nvSpPr>
          <p:cNvPr id="16" name="Google Shape;57;p13">
            <a:extLst>
              <a:ext uri="{FF2B5EF4-FFF2-40B4-BE49-F238E27FC236}">
                <a16:creationId xmlns:a16="http://schemas.microsoft.com/office/drawing/2014/main" id="{14E3D5B7-C731-4860-8A2B-BE0CF266EA2F}"/>
              </a:ext>
            </a:extLst>
          </p:cNvPr>
          <p:cNvSpPr txBox="1">
            <a:spLocks/>
          </p:cNvSpPr>
          <p:nvPr/>
        </p:nvSpPr>
        <p:spPr bwMode="gray">
          <a:xfrm>
            <a:off x="7764406" y="221797"/>
            <a:ext cx="628649" cy="575765"/>
          </a:xfrm>
          <a:prstGeom prst="rect">
            <a:avLst/>
          </a:prstGeom>
        </p:spPr>
        <p:txBody>
          <a:bodyPr spcFirstLastPara="1" vert="horz" wrap="square" lIns="91425" tIns="91425" rIns="91425" bIns="91425" rtlCol="0" anchor="ctr" anchorCtr="0">
            <a:normAutofit/>
          </a:bodyPr>
          <a:lstStyle>
            <a:defPPr>
              <a:defRPr lang="en-US"/>
            </a:defPPr>
            <a:lvl1pPr marL="0" lvl="0" algn="ctr" defTabSz="457200" rtl="0" eaLnBrk="1" latinLnBrk="0" hangingPunct="1">
              <a:buNone/>
              <a:defRPr sz="2100" b="0" i="0" kern="1200">
                <a:solidFill>
                  <a:schemeClr val="tx1">
                    <a:tint val="75000"/>
                  </a:schemeClr>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fr" smtClean="0">
                <a:solidFill>
                  <a:schemeClr val="dk2"/>
                </a:solidFill>
                <a:latin typeface="Arial"/>
                <a:ea typeface="Arial"/>
                <a:cs typeface="Arial"/>
                <a:sym typeface="Arial"/>
              </a:rPr>
              <a:pPr algn="r"/>
              <a:t>9</a:t>
            </a:fld>
            <a:endParaRPr lang="fr" dirty="0">
              <a:solidFill>
                <a:schemeClr val="dk2"/>
              </a:solidFill>
              <a:latin typeface="Arial"/>
              <a:ea typeface="Arial"/>
              <a:cs typeface="Arial"/>
              <a:sym typeface="Arial"/>
            </a:endParaRPr>
          </a:p>
        </p:txBody>
      </p:sp>
      <p:pic>
        <p:nvPicPr>
          <p:cNvPr id="2050" name="Picture 2">
            <a:extLst>
              <a:ext uri="{FF2B5EF4-FFF2-40B4-BE49-F238E27FC236}">
                <a16:creationId xmlns:a16="http://schemas.microsoft.com/office/drawing/2014/main" id="{95854B04-0A40-4E65-B961-173F0564A1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866" y="1599717"/>
            <a:ext cx="5197287" cy="3345643"/>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99;p22">
            <a:extLst>
              <a:ext uri="{FF2B5EF4-FFF2-40B4-BE49-F238E27FC236}">
                <a16:creationId xmlns:a16="http://schemas.microsoft.com/office/drawing/2014/main" id="{2A5CF999-1B0A-4234-96C5-ED9091BB57F1}"/>
              </a:ext>
            </a:extLst>
          </p:cNvPr>
          <p:cNvSpPr txBox="1"/>
          <p:nvPr/>
        </p:nvSpPr>
        <p:spPr>
          <a:xfrm>
            <a:off x="1586752" y="581035"/>
            <a:ext cx="5099271" cy="493298"/>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fr" sz="2800" dirty="0">
                <a:solidFill>
                  <a:schemeClr val="dk1"/>
                </a:solidFill>
                <a:highlight>
                  <a:schemeClr val="lt1"/>
                </a:highlight>
                <a:latin typeface="Lexend"/>
                <a:ea typeface="Lexend"/>
                <a:cs typeface="Lexend"/>
                <a:sym typeface="Lexend"/>
              </a:rPr>
              <a:t>Analyse Descriptive</a:t>
            </a:r>
            <a:endParaRPr sz="2800" dirty="0">
              <a:solidFill>
                <a:schemeClr val="dk1"/>
              </a:solidFill>
              <a:latin typeface="Lexend"/>
              <a:ea typeface="Lexend"/>
              <a:cs typeface="Lexend"/>
              <a:sym typeface="Lexend"/>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593</TotalTime>
  <Words>1925</Words>
  <Application>Microsoft Office PowerPoint</Application>
  <PresentationFormat>Affichage à l'écran (16:9)</PresentationFormat>
  <Paragraphs>264</Paragraphs>
  <Slides>38</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38</vt:i4>
      </vt:variant>
    </vt:vector>
  </HeadingPairs>
  <TitlesOfParts>
    <vt:vector size="44" baseType="lpstr">
      <vt:lpstr>Arial</vt:lpstr>
      <vt:lpstr>Century Gothic</vt:lpstr>
      <vt:lpstr>Helvetica</vt:lpstr>
      <vt:lpstr>Wingdings 3</vt:lpstr>
      <vt:lpstr>Lexend</vt:lpstr>
      <vt:lpstr>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mehdi</dc:creator>
  <cp:lastModifiedBy>mehdi.sadji@gmail.com</cp:lastModifiedBy>
  <cp:revision>39</cp:revision>
  <dcterms:modified xsi:type="dcterms:W3CDTF">2023-11-01T14:12:00Z</dcterms:modified>
</cp:coreProperties>
</file>